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62" r:id="rId2"/>
    <p:sldId id="484" r:id="rId3"/>
    <p:sldId id="485" r:id="rId4"/>
    <p:sldId id="486" r:id="rId5"/>
    <p:sldId id="465" r:id="rId6"/>
    <p:sldId id="463" r:id="rId7"/>
    <p:sldId id="474" r:id="rId8"/>
    <p:sldId id="475" r:id="rId9"/>
    <p:sldId id="477" r:id="rId10"/>
    <p:sldId id="476" r:id="rId11"/>
    <p:sldId id="478" r:id="rId12"/>
    <p:sldId id="479" r:id="rId13"/>
    <p:sldId id="473" r:id="rId14"/>
    <p:sldId id="480" r:id="rId15"/>
    <p:sldId id="481" r:id="rId16"/>
    <p:sldId id="482" r:id="rId17"/>
    <p:sldId id="464" r:id="rId18"/>
    <p:sldId id="483" r:id="rId19"/>
    <p:sldId id="471" r:id="rId20"/>
  </p:sldIdLst>
  <p:sldSz cx="12192000" cy="6858000"/>
  <p:notesSz cx="6797675" cy="9926638"/>
  <p:defaultTextStyle>
    <a:defPPr>
      <a:defRPr lang="es-E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lipe Coloma Alamos" initials="FCA" lastIdx="5" clrIdx="0">
    <p:extLst>
      <p:ext uri="{19B8F6BF-5375-455C-9EA6-DF929625EA0E}">
        <p15:presenceInfo xmlns:p15="http://schemas.microsoft.com/office/powerpoint/2012/main" userId="S::felipe.colomaalamos@mineduc.cl::5bfd0125-97ac-4fb7-b39c-554c17568485" providerId="AD"/>
      </p:ext>
    </p:extLst>
  </p:cmAuthor>
  <p:cmAuthor id="2" name="Sylvia Oriana Munoz Munoz" initials="SOMM" lastIdx="5" clrIdx="1">
    <p:extLst>
      <p:ext uri="{19B8F6BF-5375-455C-9EA6-DF929625EA0E}">
        <p15:presenceInfo xmlns:p15="http://schemas.microsoft.com/office/powerpoint/2012/main" userId="S-1-5-21-4051764367-3065908969-1895326823-88921" providerId="AD"/>
      </p:ext>
    </p:extLst>
  </p:cmAuthor>
  <p:cmAuthor id="3" name="Macarena de las Mercedes Rojas Flores" initials="MdlMRF" lastIdx="2" clrIdx="2">
    <p:extLst>
      <p:ext uri="{19B8F6BF-5375-455C-9EA6-DF929625EA0E}">
        <p15:presenceInfo xmlns:p15="http://schemas.microsoft.com/office/powerpoint/2012/main" userId="S-1-5-21-4051764367-3065908969-1895326823-686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9C"/>
    <a:srgbClr val="E73346"/>
    <a:srgbClr val="376092"/>
    <a:srgbClr val="2A4C7F"/>
    <a:srgbClr val="FF3A4F"/>
    <a:srgbClr val="E0EDFF"/>
    <a:srgbClr val="E1EDFC"/>
    <a:srgbClr val="405177"/>
    <a:srgbClr val="9BCB83"/>
    <a:srgbClr val="68CC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2"/>
    <p:restoredTop sz="94711"/>
  </p:normalViewPr>
  <p:slideViewPr>
    <p:cSldViewPr>
      <p:cViewPr varScale="1">
        <p:scale>
          <a:sx n="68" d="100"/>
          <a:sy n="68" d="100"/>
        </p:scale>
        <p:origin x="94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753650245511893E-2"/>
          <c:y val="0.16014684287812042"/>
          <c:w val="0.90693971579791643"/>
          <c:h val="0.4929203232855805"/>
        </c:manualLayout>
      </c:layout>
      <c:barChart>
        <c:barDir val="col"/>
        <c:grouping val="clustered"/>
        <c:varyColors val="0"/>
        <c:ser>
          <c:idx val="0"/>
          <c:order val="0"/>
          <c:tx>
            <c:strRef>
              <c:f>Hoja1!$B$1</c:f>
              <c:strCache>
                <c:ptCount val="1"/>
                <c:pt idx="0">
                  <c:v>N° docentes mentores</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Hoja1!$A$2:$A$18</c:f>
              <c:strCache>
                <c:ptCount val="17"/>
                <c:pt idx="0">
                  <c:v>De Arica y Parinacota</c:v>
                </c:pt>
                <c:pt idx="1">
                  <c:v>De Tarapacá</c:v>
                </c:pt>
                <c:pt idx="2">
                  <c:v>De Antofagasta</c:v>
                </c:pt>
                <c:pt idx="3">
                  <c:v>De Atacama</c:v>
                </c:pt>
                <c:pt idx="4">
                  <c:v>De Coquimbo</c:v>
                </c:pt>
                <c:pt idx="5">
                  <c:v>De Valparaíso</c:v>
                </c:pt>
                <c:pt idx="6">
                  <c:v>Metropolitana</c:v>
                </c:pt>
                <c:pt idx="7">
                  <c:v>Del Libertador Bernardo O’Higgins</c:v>
                </c:pt>
                <c:pt idx="8">
                  <c:v>Del Maule</c:v>
                </c:pt>
                <c:pt idx="9">
                  <c:v>De Ñuble</c:v>
                </c:pt>
                <c:pt idx="10">
                  <c:v>De Bío Bío</c:v>
                </c:pt>
                <c:pt idx="11">
                  <c:v>De La Araucanía</c:v>
                </c:pt>
                <c:pt idx="12">
                  <c:v>De Los Ríos</c:v>
                </c:pt>
                <c:pt idx="13">
                  <c:v>De Los Lagos</c:v>
                </c:pt>
                <c:pt idx="14">
                  <c:v>De Aysén</c:v>
                </c:pt>
                <c:pt idx="15">
                  <c:v>De Magallanes</c:v>
                </c:pt>
                <c:pt idx="16">
                  <c:v>Sin información</c:v>
                </c:pt>
              </c:strCache>
            </c:strRef>
          </c:cat>
          <c:val>
            <c:numRef>
              <c:f>Hoja1!$B$2:$B$18</c:f>
              <c:numCache>
                <c:formatCode>General</c:formatCode>
                <c:ptCount val="17"/>
                <c:pt idx="0">
                  <c:v>4</c:v>
                </c:pt>
                <c:pt idx="1">
                  <c:v>0</c:v>
                </c:pt>
                <c:pt idx="2">
                  <c:v>0</c:v>
                </c:pt>
                <c:pt idx="3">
                  <c:v>5</c:v>
                </c:pt>
                <c:pt idx="4">
                  <c:v>46</c:v>
                </c:pt>
                <c:pt idx="5">
                  <c:v>116</c:v>
                </c:pt>
                <c:pt idx="6">
                  <c:v>275</c:v>
                </c:pt>
                <c:pt idx="7">
                  <c:v>5</c:v>
                </c:pt>
                <c:pt idx="8">
                  <c:v>196</c:v>
                </c:pt>
                <c:pt idx="9">
                  <c:v>114</c:v>
                </c:pt>
                <c:pt idx="10">
                  <c:v>320</c:v>
                </c:pt>
                <c:pt idx="11">
                  <c:v>67</c:v>
                </c:pt>
                <c:pt idx="12">
                  <c:v>6</c:v>
                </c:pt>
                <c:pt idx="13">
                  <c:v>111</c:v>
                </c:pt>
                <c:pt idx="14">
                  <c:v>1</c:v>
                </c:pt>
                <c:pt idx="15">
                  <c:v>5</c:v>
                </c:pt>
                <c:pt idx="16">
                  <c:v>93</c:v>
                </c:pt>
              </c:numCache>
            </c:numRef>
          </c:val>
          <c:extLst>
            <c:ext xmlns:c16="http://schemas.microsoft.com/office/drawing/2014/chart" uri="{C3380CC4-5D6E-409C-BE32-E72D297353CC}">
              <c16:uniqueId val="{00000000-D02B-49A9-8EB7-DDF8DC710A6F}"/>
            </c:ext>
          </c:extLst>
        </c:ser>
        <c:dLbls>
          <c:dLblPos val="outEnd"/>
          <c:showLegendKey val="0"/>
          <c:showVal val="1"/>
          <c:showCatName val="0"/>
          <c:showSerName val="0"/>
          <c:showPercent val="0"/>
          <c:showBubbleSize val="0"/>
        </c:dLbls>
        <c:gapWidth val="80"/>
        <c:overlap val="25"/>
        <c:axId val="-542374320"/>
        <c:axId val="-542365616"/>
      </c:barChart>
      <c:catAx>
        <c:axId val="-542374320"/>
        <c:scaling>
          <c:orientation val="minMax"/>
        </c:scaling>
        <c:delete val="0"/>
        <c:axPos val="b"/>
        <c:title>
          <c:tx>
            <c:rich>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s-CL"/>
                  <a:t>Región</a:t>
                </a:r>
              </a:p>
            </c:rich>
          </c:tx>
          <c:layout>
            <c:manualLayout>
              <c:xMode val="edge"/>
              <c:yMode val="edge"/>
              <c:x val="0.50305188645418408"/>
              <c:y val="0.93249644455236036"/>
            </c:manualLayout>
          </c:layout>
          <c:overlay val="0"/>
          <c:spPr>
            <a:noFill/>
            <a:ln>
              <a:noFill/>
            </a:ln>
            <a:effectLst/>
          </c:spPr>
          <c:txPr>
            <a:bodyPr rot="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es-CL"/>
          </a:p>
        </c:txPr>
        <c:crossAx val="-542365616"/>
        <c:crosses val="autoZero"/>
        <c:auto val="1"/>
        <c:lblAlgn val="ctr"/>
        <c:lblOffset val="100"/>
        <c:noMultiLvlLbl val="0"/>
      </c:catAx>
      <c:valAx>
        <c:axId val="-542365616"/>
        <c:scaling>
          <c:orientation val="minMax"/>
        </c:scaling>
        <c:delete val="0"/>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s-CL"/>
                  <a:t>n°</a:t>
                </a:r>
                <a:r>
                  <a:rPr lang="es-CL" baseline="0"/>
                  <a:t> de mentores</a:t>
                </a:r>
                <a:endParaRPr lang="es-CL"/>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s-CL"/>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es-CL"/>
          </a:p>
        </c:txPr>
        <c:crossAx val="-54237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5A794363-32D6-480F-9604-28F16EE83749}"/>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s-ES" dirty="0"/>
          </a:p>
        </p:txBody>
      </p:sp>
      <p:sp>
        <p:nvSpPr>
          <p:cNvPr id="3" name="2 Marcador de fecha">
            <a:extLst>
              <a:ext uri="{FF2B5EF4-FFF2-40B4-BE49-F238E27FC236}">
                <a16:creationId xmlns:a16="http://schemas.microsoft.com/office/drawing/2014/main" id="{EC9423A9-644C-4233-B0D9-F0FC5A4092B0}"/>
              </a:ext>
            </a:extLst>
          </p:cNvPr>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D2A9B46C-996F-024C-8063-941168399F6F}" type="datetimeFigureOut">
              <a:rPr lang="es-ES"/>
              <a:pPr/>
              <a:t>16/11/2018</a:t>
            </a:fld>
            <a:endParaRPr lang="es-ES" dirty="0"/>
          </a:p>
        </p:txBody>
      </p:sp>
      <p:sp>
        <p:nvSpPr>
          <p:cNvPr id="4" name="3 Marcador de pie de página">
            <a:extLst>
              <a:ext uri="{FF2B5EF4-FFF2-40B4-BE49-F238E27FC236}">
                <a16:creationId xmlns:a16="http://schemas.microsoft.com/office/drawing/2014/main" id="{9C388EE4-4C8A-4372-B607-7BC5298D4C20}"/>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s-ES" dirty="0"/>
          </a:p>
        </p:txBody>
      </p:sp>
      <p:sp>
        <p:nvSpPr>
          <p:cNvPr id="5" name="4 Marcador de número de diapositiva">
            <a:extLst>
              <a:ext uri="{FF2B5EF4-FFF2-40B4-BE49-F238E27FC236}">
                <a16:creationId xmlns:a16="http://schemas.microsoft.com/office/drawing/2014/main" id="{1CA7C747-E886-4F04-AB9C-2A19340F7FAA}"/>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ED47473-2D29-2146-A852-1C6F081F3DE8}" type="slidenum">
              <a:rPr lang="es-ES"/>
              <a:pPr/>
              <a:t>‹Nº›</a:t>
            </a:fld>
            <a:endParaRPr lang="es-ES" dirty="0"/>
          </a:p>
        </p:txBody>
      </p:sp>
    </p:spTree>
    <p:extLst>
      <p:ext uri="{BB962C8B-B14F-4D97-AF65-F5344CB8AC3E}">
        <p14:creationId xmlns:p14="http://schemas.microsoft.com/office/powerpoint/2010/main" val="1083410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4053385-9CA6-402A-970F-F41FBF365B92}"/>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Calibri" charset="0"/>
                <a:ea typeface="ＭＳ Ｐゴシック" charset="-128"/>
                <a:cs typeface="+mn-cs"/>
              </a:defRPr>
            </a:lvl1pPr>
          </a:lstStyle>
          <a:p>
            <a:pPr>
              <a:defRPr/>
            </a:pPr>
            <a:endParaRPr lang="es-ES_tradnl" dirty="0"/>
          </a:p>
        </p:txBody>
      </p:sp>
      <p:sp>
        <p:nvSpPr>
          <p:cNvPr id="3" name="Marcador de fecha 2">
            <a:extLst>
              <a:ext uri="{FF2B5EF4-FFF2-40B4-BE49-F238E27FC236}">
                <a16:creationId xmlns:a16="http://schemas.microsoft.com/office/drawing/2014/main" id="{3B9D14E8-7FEF-456A-835F-5BBAA5E01727}"/>
              </a:ext>
            </a:extLst>
          </p:cNvPr>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3408060-B41D-3E41-A168-888B3BF24367}" type="datetimeFigureOut">
              <a:rPr lang="es-ES_tradnl"/>
              <a:pPr/>
              <a:t>16/11/2018</a:t>
            </a:fld>
            <a:endParaRPr lang="es-ES_tradnl" dirty="0"/>
          </a:p>
        </p:txBody>
      </p:sp>
      <p:sp>
        <p:nvSpPr>
          <p:cNvPr id="4" name="Marcador de imagen de diapositiva 3">
            <a:extLst>
              <a:ext uri="{FF2B5EF4-FFF2-40B4-BE49-F238E27FC236}">
                <a16:creationId xmlns:a16="http://schemas.microsoft.com/office/drawing/2014/main" id="{9B2D1DC9-8060-4333-B46C-CC0E529BCB4B}"/>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s-ES_tradnl" noProof="0" dirty="0"/>
          </a:p>
        </p:txBody>
      </p:sp>
      <p:sp>
        <p:nvSpPr>
          <p:cNvPr id="5" name="Marcador de notas 4">
            <a:extLst>
              <a:ext uri="{FF2B5EF4-FFF2-40B4-BE49-F238E27FC236}">
                <a16:creationId xmlns:a16="http://schemas.microsoft.com/office/drawing/2014/main" id="{8C08BE47-2651-4013-9114-8FE431BAEE51}"/>
              </a:ext>
            </a:extLst>
          </p:cNvPr>
          <p:cNvSpPr>
            <a:spLocks noGrp="1"/>
          </p:cNvSpPr>
          <p:nvPr>
            <p:ph type="body" sz="quarter" idx="3"/>
          </p:nvPr>
        </p:nvSpPr>
        <p:spPr>
          <a:xfrm>
            <a:off x="679450" y="4776788"/>
            <a:ext cx="5438775" cy="3908425"/>
          </a:xfrm>
          <a:prstGeom prst="rect">
            <a:avLst/>
          </a:prstGeom>
        </p:spPr>
        <p:txBody>
          <a:bodyPr vert="horz" wrap="square" lIns="91440" tIns="45720" rIns="91440" bIns="45720" numCol="1" anchor="t" anchorCtr="0" compatLnSpc="1">
            <a:prstTxWarp prst="textNoShape">
              <a:avLst/>
            </a:prstTxWarp>
          </a:bodyPr>
          <a:lstStyle/>
          <a:p>
            <a:pPr lvl="0"/>
            <a:r>
              <a:rPr lang="es-ES_tradnl"/>
              <a:t>Haga clic para modificar los estilos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a:extLst>
              <a:ext uri="{FF2B5EF4-FFF2-40B4-BE49-F238E27FC236}">
                <a16:creationId xmlns:a16="http://schemas.microsoft.com/office/drawing/2014/main" id="{4D5ED18C-5392-4A35-816E-DEC9F7434551}"/>
              </a:ext>
            </a:extLst>
          </p:cNvPr>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Calibri" charset="0"/>
                <a:ea typeface="ＭＳ Ｐゴシック" charset="-128"/>
                <a:cs typeface="+mn-cs"/>
              </a:defRPr>
            </a:lvl1pPr>
          </a:lstStyle>
          <a:p>
            <a:pPr>
              <a:defRPr/>
            </a:pPr>
            <a:endParaRPr lang="es-ES_tradnl" dirty="0"/>
          </a:p>
        </p:txBody>
      </p:sp>
      <p:sp>
        <p:nvSpPr>
          <p:cNvPr id="7" name="Marcador de número de diapositiva 6">
            <a:extLst>
              <a:ext uri="{FF2B5EF4-FFF2-40B4-BE49-F238E27FC236}">
                <a16:creationId xmlns:a16="http://schemas.microsoft.com/office/drawing/2014/main" id="{8A7F7E68-2BC2-4777-BC55-408D85DA2A2E}"/>
              </a:ext>
            </a:extLst>
          </p:cNvPr>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032A05-1415-AE4B-897B-57F74DA66C7B}" type="slidenum">
              <a:rPr lang="es-ES_tradnl"/>
              <a:pPr/>
              <a:t>‹Nº›</a:t>
            </a:fld>
            <a:endParaRPr lang="es-ES_tradnl" dirty="0"/>
          </a:p>
        </p:txBody>
      </p:sp>
    </p:spTree>
    <p:extLst>
      <p:ext uri="{BB962C8B-B14F-4D97-AF65-F5344CB8AC3E}">
        <p14:creationId xmlns:p14="http://schemas.microsoft.com/office/powerpoint/2010/main" val="3922516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Marcador de imagen de diapositiva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123" name="Marcador de nota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s-ES_tradnl" dirty="0">
              <a:latin typeface="Calibri" charset="0"/>
            </a:endParaRPr>
          </a:p>
        </p:txBody>
      </p:sp>
      <p:sp>
        <p:nvSpPr>
          <p:cNvPr id="5124" name="Marcador de número de diapositiva 3"/>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fld id="{5AACB351-3249-814E-9954-6A2EA7680803}" type="slidenum">
              <a:rPr lang="es-ES_tradnl"/>
              <a:pPr/>
              <a:t>1</a:t>
            </a:fld>
            <a:endParaRPr lang="es-ES_tradnl" dirty="0"/>
          </a:p>
        </p:txBody>
      </p:sp>
    </p:spTree>
    <p:extLst>
      <p:ext uri="{BB962C8B-B14F-4D97-AF65-F5344CB8AC3E}">
        <p14:creationId xmlns:p14="http://schemas.microsoft.com/office/powerpoint/2010/main" val="322723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BBC959C5-8ED2-9547-AFBD-5EC647C329F8}"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819683A-5BE6-F54E-A5A3-C6BC622C9AB0}" type="slidenum">
              <a:rPr lang="es-ES"/>
              <a:pPr/>
              <a:t>‹Nº›</a:t>
            </a:fld>
            <a:endParaRPr lang="es-ES" dirty="0"/>
          </a:p>
        </p:txBody>
      </p:sp>
    </p:spTree>
    <p:extLst>
      <p:ext uri="{BB962C8B-B14F-4D97-AF65-F5344CB8AC3E}">
        <p14:creationId xmlns:p14="http://schemas.microsoft.com/office/powerpoint/2010/main" val="24653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17860210-8B9D-6545-9276-0E28D97C8997}"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A6BBE199-CDE8-9A42-AB6F-9CE67B33266D}" type="slidenum">
              <a:rPr lang="es-ES"/>
              <a:pPr/>
              <a:t>‹Nº›</a:t>
            </a:fld>
            <a:endParaRPr lang="es-ES" dirty="0"/>
          </a:p>
        </p:txBody>
      </p:sp>
    </p:spTree>
    <p:extLst>
      <p:ext uri="{BB962C8B-B14F-4D97-AF65-F5344CB8AC3E}">
        <p14:creationId xmlns:p14="http://schemas.microsoft.com/office/powerpoint/2010/main" val="1558582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41"/>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41"/>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CFAAC0B7-E733-914D-BFCD-DC0CE99D4092}"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14E6D14-2601-254E-B0AC-6F05F048D687}" type="slidenum">
              <a:rPr lang="es-ES"/>
              <a:pPr/>
              <a:t>‹Nº›</a:t>
            </a:fld>
            <a:endParaRPr lang="es-ES" dirty="0"/>
          </a:p>
        </p:txBody>
      </p:sp>
    </p:spTree>
    <p:extLst>
      <p:ext uri="{BB962C8B-B14F-4D97-AF65-F5344CB8AC3E}">
        <p14:creationId xmlns:p14="http://schemas.microsoft.com/office/powerpoint/2010/main" val="50806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D6EBDB6-008A-3641-9C91-5300FF0F4B3A}"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0C0C108F-4A27-BF46-9136-FE63EACA97A5}" type="slidenum">
              <a:rPr lang="es-ES"/>
              <a:pPr/>
              <a:t>‹Nº›</a:t>
            </a:fld>
            <a:endParaRPr lang="es-ES" dirty="0"/>
          </a:p>
        </p:txBody>
      </p:sp>
    </p:spTree>
    <p:extLst>
      <p:ext uri="{BB962C8B-B14F-4D97-AF65-F5344CB8AC3E}">
        <p14:creationId xmlns:p14="http://schemas.microsoft.com/office/powerpoint/2010/main" val="182259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4AF0B6C4-5D82-F342-BB29-4FC1DB737A1D}"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7C62A474-032B-D64B-BF0C-1451B71BF721}" type="slidenum">
              <a:rPr lang="es-ES"/>
              <a:pPr/>
              <a:t>‹Nº›</a:t>
            </a:fld>
            <a:endParaRPr lang="es-ES" dirty="0"/>
          </a:p>
        </p:txBody>
      </p:sp>
    </p:spTree>
    <p:extLst>
      <p:ext uri="{BB962C8B-B14F-4D97-AF65-F5344CB8AC3E}">
        <p14:creationId xmlns:p14="http://schemas.microsoft.com/office/powerpoint/2010/main" val="42925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F916BE28-59C6-0B45-BEA5-963D169ABD91}" type="datetime1">
              <a:rPr lang="es-CL"/>
              <a:pPr/>
              <a:t>16-11-2018</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EEC14F3A-05A0-6E42-A3FE-A384ADD05636}" type="slidenum">
              <a:rPr lang="es-ES"/>
              <a:pPr/>
              <a:t>‹Nº›</a:t>
            </a:fld>
            <a:endParaRPr lang="es-ES" dirty="0"/>
          </a:p>
        </p:txBody>
      </p:sp>
    </p:spTree>
    <p:extLst>
      <p:ext uri="{BB962C8B-B14F-4D97-AF65-F5344CB8AC3E}">
        <p14:creationId xmlns:p14="http://schemas.microsoft.com/office/powerpoint/2010/main" val="40366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16F81C2A-7306-424F-8B87-72F3707E9CD9}" type="datetime1">
              <a:rPr lang="es-CL"/>
              <a:pPr/>
              <a:t>16-11-2018</a:t>
            </a:fld>
            <a:endParaRPr lang="es-ES" dirty="0"/>
          </a:p>
        </p:txBody>
      </p:sp>
      <p:sp>
        <p:nvSpPr>
          <p:cNvPr id="8"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9"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480496FC-4A5B-F44C-8755-FF2AC0A7D430}" type="slidenum">
              <a:rPr lang="es-ES"/>
              <a:pPr/>
              <a:t>‹Nº›</a:t>
            </a:fld>
            <a:endParaRPr lang="es-ES" dirty="0"/>
          </a:p>
        </p:txBody>
      </p:sp>
    </p:spTree>
    <p:extLst>
      <p:ext uri="{BB962C8B-B14F-4D97-AF65-F5344CB8AC3E}">
        <p14:creationId xmlns:p14="http://schemas.microsoft.com/office/powerpoint/2010/main" val="426356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D4DEE12-9E12-5842-AE19-100C93F90E49}" type="datetime1">
              <a:rPr lang="es-CL"/>
              <a:pPr/>
              <a:t>16-11-2018</a:t>
            </a:fld>
            <a:endParaRPr lang="es-ES" dirty="0"/>
          </a:p>
        </p:txBody>
      </p:sp>
      <p:sp>
        <p:nvSpPr>
          <p:cNvPr id="4"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5"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971BC172-A056-0B43-8EEE-799ECD7AEB6D}" type="slidenum">
              <a:rPr lang="es-ES"/>
              <a:pPr/>
              <a:t>‹Nº›</a:t>
            </a:fld>
            <a:endParaRPr lang="es-ES" dirty="0"/>
          </a:p>
        </p:txBody>
      </p:sp>
    </p:spTree>
    <p:extLst>
      <p:ext uri="{BB962C8B-B14F-4D97-AF65-F5344CB8AC3E}">
        <p14:creationId xmlns:p14="http://schemas.microsoft.com/office/powerpoint/2010/main" val="3224696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6A741A28-A1CA-1A42-9B4A-C72329A46054}" type="datetime1">
              <a:rPr lang="es-CL"/>
              <a:pPr/>
              <a:t>16-11-2018</a:t>
            </a:fld>
            <a:endParaRPr lang="es-ES" dirty="0"/>
          </a:p>
        </p:txBody>
      </p:sp>
      <p:sp>
        <p:nvSpPr>
          <p:cNvPr id="3"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4"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05F87824-B008-F444-AE14-8B34F7CAD8E2}" type="slidenum">
              <a:rPr lang="es-ES"/>
              <a:pPr/>
              <a:t>‹Nº›</a:t>
            </a:fld>
            <a:endParaRPr lang="es-ES" dirty="0"/>
          </a:p>
        </p:txBody>
      </p:sp>
    </p:spTree>
    <p:extLst>
      <p:ext uri="{BB962C8B-B14F-4D97-AF65-F5344CB8AC3E}">
        <p14:creationId xmlns:p14="http://schemas.microsoft.com/office/powerpoint/2010/main" val="402376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93B23626-9813-0847-9AB1-7C6A57A06C06}" type="datetime1">
              <a:rPr lang="es-CL"/>
              <a:pPr/>
              <a:t>16-11-2018</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56E60C5C-0D3B-2E4D-B93D-A708355F753D}" type="slidenum">
              <a:rPr lang="es-ES"/>
              <a:pPr/>
              <a:t>‹Nº›</a:t>
            </a:fld>
            <a:endParaRPr lang="es-ES" dirty="0"/>
          </a:p>
        </p:txBody>
      </p:sp>
    </p:spTree>
    <p:extLst>
      <p:ext uri="{BB962C8B-B14F-4D97-AF65-F5344CB8AC3E}">
        <p14:creationId xmlns:p14="http://schemas.microsoft.com/office/powerpoint/2010/main" val="155913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7019798D-CB7E-4D18-A129-24D10AF65BA4}"/>
              </a:ext>
            </a:extLst>
          </p:cNvPr>
          <p:cNvSpPr>
            <a:spLocks noGrp="1"/>
          </p:cNvSpPr>
          <p:nvPr>
            <p:ph type="dt" sz="half" idx="10"/>
          </p:nvPr>
        </p:nvSpPr>
        <p:spPr/>
        <p:txBody>
          <a:bodyPr/>
          <a:lstStyle>
            <a:lvl1pPr>
              <a:defRPr/>
            </a:lvl1pPr>
          </a:lstStyle>
          <a:p>
            <a:fld id="{364D228D-9F25-3E40-B852-528A4DE3A252}" type="datetime1">
              <a:rPr lang="es-CL"/>
              <a:pPr/>
              <a:t>16-11-2018</a:t>
            </a:fld>
            <a:endParaRPr lang="es-ES" dirty="0"/>
          </a:p>
        </p:txBody>
      </p:sp>
      <p:sp>
        <p:nvSpPr>
          <p:cNvPr id="6" name="4 Marcador de pie de página">
            <a:extLst>
              <a:ext uri="{FF2B5EF4-FFF2-40B4-BE49-F238E27FC236}">
                <a16:creationId xmlns:a16="http://schemas.microsoft.com/office/drawing/2014/main" id="{183D97F6-0AB3-43E0-B712-2D5FD18CB8C3}"/>
              </a:ext>
            </a:extLst>
          </p:cNvPr>
          <p:cNvSpPr>
            <a:spLocks noGrp="1"/>
          </p:cNvSpPr>
          <p:nvPr>
            <p:ph type="ftr" sz="quarter" idx="11"/>
          </p:nvPr>
        </p:nvSpPr>
        <p:spPr/>
        <p:txBody>
          <a:bodyPr/>
          <a:lstStyle>
            <a:lvl1pPr>
              <a:defRPr/>
            </a:lvl1pPr>
          </a:lstStyle>
          <a:p>
            <a:pPr>
              <a:defRPr/>
            </a:pPr>
            <a:endParaRPr lang="es-ES" dirty="0"/>
          </a:p>
        </p:txBody>
      </p:sp>
      <p:sp>
        <p:nvSpPr>
          <p:cNvPr id="7"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12"/>
          </p:nvPr>
        </p:nvSpPr>
        <p:spPr/>
        <p:txBody>
          <a:bodyPr/>
          <a:lstStyle>
            <a:lvl1pPr>
              <a:defRPr/>
            </a:lvl1pPr>
          </a:lstStyle>
          <a:p>
            <a:fld id="{3C70EC59-720D-B642-9204-9B777CFE15C1}" type="slidenum">
              <a:rPr lang="es-ES"/>
              <a:pPr/>
              <a:t>‹Nº›</a:t>
            </a:fld>
            <a:endParaRPr lang="es-ES" dirty="0"/>
          </a:p>
        </p:txBody>
      </p:sp>
    </p:spTree>
    <p:extLst>
      <p:ext uri="{BB962C8B-B14F-4D97-AF65-F5344CB8AC3E}">
        <p14:creationId xmlns:p14="http://schemas.microsoft.com/office/powerpoint/2010/main" val="328421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a:extLst>
              <a:ext uri="{FF2B5EF4-FFF2-40B4-BE49-F238E27FC236}">
                <a16:creationId xmlns:a16="http://schemas.microsoft.com/office/drawing/2014/main" id="{7019798D-CB7E-4D18-A129-24D10AF65BA4}"/>
              </a:ext>
            </a:extLst>
          </p:cNvPr>
          <p:cNvSpPr>
            <a:spLocks noGrp="1"/>
          </p:cNvSpPr>
          <p:nvPr>
            <p:ph type="dt" sz="half" idx="2"/>
          </p:nvPr>
        </p:nvSpPr>
        <p:spPr>
          <a:xfrm>
            <a:off x="609600" y="6356353"/>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00A08894-8B88-4442-ADCC-C22CCB146658}" type="datetime1">
              <a:rPr lang="es-CL"/>
              <a:pPr/>
              <a:t>16-11-2018</a:t>
            </a:fld>
            <a:endParaRPr lang="es-ES" dirty="0"/>
          </a:p>
        </p:txBody>
      </p:sp>
      <p:sp>
        <p:nvSpPr>
          <p:cNvPr id="5" name="4 Marcador de pie de página">
            <a:extLst>
              <a:ext uri="{FF2B5EF4-FFF2-40B4-BE49-F238E27FC236}">
                <a16:creationId xmlns:a16="http://schemas.microsoft.com/office/drawing/2014/main" id="{183D97F6-0AB3-43E0-B712-2D5FD18CB8C3}"/>
              </a:ext>
            </a:extLst>
          </p:cNvPr>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s-ES" dirty="0"/>
          </a:p>
        </p:txBody>
      </p:sp>
      <p:sp>
        <p:nvSpPr>
          <p:cNvPr id="6" name="5 Marcador de número de diapositiva">
            <a:extLst>
              <a:ext uri="{FF2B5EF4-FFF2-40B4-BE49-F238E27FC236}">
                <a16:creationId xmlns:a16="http://schemas.microsoft.com/office/drawing/2014/main" id="{2897043D-CED0-4A33-8425-3C71B8A8C89D}"/>
              </a:ext>
            </a:extLst>
          </p:cNvPr>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8F05B4A-D601-4541-AD4E-1A525112A232}" type="slidenum">
              <a:rPr lang="es-ES"/>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cpeip.cl/" TargetMode="External"/><Relationship Id="rId2" Type="http://schemas.openxmlformats.org/officeDocument/2006/relationships/image" Target="../media/image31.png"/><Relationship Id="rId1" Type="http://schemas.openxmlformats.org/officeDocument/2006/relationships/slideLayout" Target="../slideLayouts/slideLayout1.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Imagen 2"/>
          <p:cNvPicPr>
            <a:picLocks noChangeAspect="1"/>
          </p:cNvPicPr>
          <p:nvPr/>
        </p:nvPicPr>
        <p:blipFill>
          <a:blip r:embed="rId3" cstate="email">
            <a:extLst>
              <a:ext uri="{28A0092B-C50C-407E-A947-70E740481C1C}">
                <a14:useLocalDpi xmlns:a14="http://schemas.microsoft.com/office/drawing/2010/main" val="0"/>
              </a:ext>
            </a:extLst>
          </a:blip>
          <a:srcRect r="45959"/>
          <a:stretch>
            <a:fillRect/>
          </a:stretch>
        </p:blipFill>
        <p:spPr bwMode="auto">
          <a:xfrm>
            <a:off x="1992313" y="0"/>
            <a:ext cx="1536700" cy="139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99" name="Imagen 4"/>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992313" y="6715128"/>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uadroTexto 2">
            <a:extLst>
              <a:ext uri="{FF2B5EF4-FFF2-40B4-BE49-F238E27FC236}">
                <a16:creationId xmlns:a16="http://schemas.microsoft.com/office/drawing/2014/main" id="{0DB4D5C1-CA4A-49EB-AD13-66B1D7ECA282}"/>
              </a:ext>
            </a:extLst>
          </p:cNvPr>
          <p:cNvSpPr txBox="1">
            <a:spLocks noChangeArrowheads="1"/>
          </p:cNvSpPr>
          <p:nvPr/>
        </p:nvSpPr>
        <p:spPr bwMode="auto">
          <a:xfrm>
            <a:off x="4295777" y="3510819"/>
            <a:ext cx="5688013"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s-ES_tradnl" sz="2400" b="1" dirty="0">
                <a:solidFill>
                  <a:srgbClr val="376092"/>
                </a:solidFill>
                <a:latin typeface="Verdana" charset="0"/>
                <a:cs typeface="Verdana" charset="0"/>
              </a:rPr>
              <a:t>Sistema Nacional de Inducción</a:t>
            </a:r>
          </a:p>
          <a:p>
            <a:r>
              <a:rPr lang="es-ES_tradnl" sz="2400" b="1" dirty="0">
                <a:solidFill>
                  <a:srgbClr val="376092"/>
                </a:solidFill>
                <a:latin typeface="Verdana" charset="0"/>
                <a:cs typeface="Verdana" charset="0"/>
              </a:rPr>
              <a:t>Para Docentes Principiantes</a:t>
            </a:r>
          </a:p>
        </p:txBody>
      </p:sp>
      <p:sp>
        <p:nvSpPr>
          <p:cNvPr id="8" name="CuadroTexto 2">
            <a:extLst>
              <a:ext uri="{FF2B5EF4-FFF2-40B4-BE49-F238E27FC236}">
                <a16:creationId xmlns:a16="http://schemas.microsoft.com/office/drawing/2014/main" id="{8AA1F913-724B-44F4-AE07-7B3FB0EB9D90}"/>
              </a:ext>
            </a:extLst>
          </p:cNvPr>
          <p:cNvSpPr txBox="1">
            <a:spLocks noChangeArrowheads="1"/>
          </p:cNvSpPr>
          <p:nvPr/>
        </p:nvSpPr>
        <p:spPr bwMode="auto">
          <a:xfrm>
            <a:off x="4367809" y="4653139"/>
            <a:ext cx="4463852"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s-ES_tradnl" sz="1200" dirty="0">
                <a:solidFill>
                  <a:srgbClr val="376092"/>
                </a:solidFill>
                <a:latin typeface="Verdana" charset="0"/>
                <a:cs typeface="Verdana" charset="0"/>
              </a:rPr>
              <a:t>Centro de Perfeccionamiento, </a:t>
            </a:r>
          </a:p>
          <a:p>
            <a:r>
              <a:rPr lang="es-ES_tradnl" sz="1200" dirty="0">
                <a:solidFill>
                  <a:srgbClr val="376092"/>
                </a:solidFill>
                <a:latin typeface="Verdana" charset="0"/>
                <a:cs typeface="Verdana" charset="0"/>
              </a:rPr>
              <a:t>Experimentación e Investigaciones Pedagógicas</a:t>
            </a:r>
          </a:p>
          <a:p>
            <a:r>
              <a:rPr lang="es-ES_tradnl" sz="1200" b="1" dirty="0">
                <a:solidFill>
                  <a:srgbClr val="376092"/>
                </a:solidFill>
                <a:latin typeface="Verdana" charset="0"/>
                <a:cs typeface="Verdana" charset="0"/>
              </a:rPr>
              <a:t>Ministerio de Educación</a:t>
            </a:r>
            <a:r>
              <a:rPr lang="es-ES_tradnl" sz="1200" dirty="0">
                <a:solidFill>
                  <a:srgbClr val="376092"/>
                </a:solidFill>
                <a:latin typeface="Verdana" charset="0"/>
                <a:cs typeface="Verdana" charset="0"/>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0" name="7 Grupo"/>
          <p:cNvGrpSpPr/>
          <p:nvPr/>
        </p:nvGrpSpPr>
        <p:grpSpPr>
          <a:xfrm>
            <a:off x="2464160" y="2334319"/>
            <a:ext cx="2356517" cy="2438558"/>
            <a:chOff x="2625665" y="1306554"/>
            <a:chExt cx="1338478" cy="1538480"/>
          </a:xfrm>
          <a:solidFill>
            <a:srgbClr val="00A69C"/>
          </a:solidFill>
        </p:grpSpPr>
        <p:sp>
          <p:nvSpPr>
            <p:cNvPr id="21" name="8 Hexágono"/>
            <p:cNvSpPr/>
            <p:nvPr/>
          </p:nvSpPr>
          <p:spPr>
            <a:xfrm rot="5400000">
              <a:off x="2525664" y="1406555"/>
              <a:ext cx="1538480"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2" name="Hexágono 4"/>
            <p:cNvSpPr/>
            <p:nvPr/>
          </p:nvSpPr>
          <p:spPr>
            <a:xfrm>
              <a:off x="2906785" y="1679178"/>
              <a:ext cx="921318" cy="81773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Potenciar las competencias profesionales para el mejor desempeño</a:t>
              </a:r>
            </a:p>
          </p:txBody>
        </p:sp>
      </p:grpSp>
      <p:grpSp>
        <p:nvGrpSpPr>
          <p:cNvPr id="23" name="10 Grupo"/>
          <p:cNvGrpSpPr/>
          <p:nvPr/>
        </p:nvGrpSpPr>
        <p:grpSpPr>
          <a:xfrm>
            <a:off x="5899848" y="628433"/>
            <a:ext cx="2282530" cy="2333950"/>
            <a:chOff x="2625665" y="1306554"/>
            <a:chExt cx="1338478" cy="1538480"/>
          </a:xfrm>
          <a:solidFill>
            <a:srgbClr val="00A69C"/>
          </a:solidFill>
        </p:grpSpPr>
        <p:sp>
          <p:nvSpPr>
            <p:cNvPr id="24" name="11 Hexágono"/>
            <p:cNvSpPr/>
            <p:nvPr/>
          </p:nvSpPr>
          <p:spPr>
            <a:xfrm rot="5400000">
              <a:off x="2525664" y="1406555"/>
              <a:ext cx="1538480" cy="1338478"/>
            </a:xfrm>
            <a:prstGeom prst="hexagon">
              <a:avLst>
                <a:gd name="adj" fmla="val 25000"/>
                <a:gd name="vf" fmla="val 115470"/>
              </a:avLst>
            </a:prstGeom>
            <a:grpFill/>
            <a:ln w="28575" cmpd="sng">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5" name="Hexágono 4"/>
            <p:cNvSpPr/>
            <p:nvPr/>
          </p:nvSpPr>
          <p:spPr>
            <a:xfrm>
              <a:off x="2718874" y="1665677"/>
              <a:ext cx="1131359" cy="781717"/>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Promover la retroalimentación pedagógica</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6" name="13 Grupo"/>
          <p:cNvGrpSpPr/>
          <p:nvPr/>
        </p:nvGrpSpPr>
        <p:grpSpPr>
          <a:xfrm>
            <a:off x="3647728" y="674947"/>
            <a:ext cx="2248570" cy="2249997"/>
            <a:chOff x="2630549" y="1297532"/>
            <a:chExt cx="1236250" cy="1389947"/>
          </a:xfrm>
          <a:solidFill>
            <a:srgbClr val="00A69C"/>
          </a:solidFill>
        </p:grpSpPr>
        <p:sp>
          <p:nvSpPr>
            <p:cNvPr id="27" name="14 Hexágono"/>
            <p:cNvSpPr/>
            <p:nvPr/>
          </p:nvSpPr>
          <p:spPr>
            <a:xfrm rot="5400000">
              <a:off x="2553700" y="1374381"/>
              <a:ext cx="1389947" cy="1236250"/>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28" name="Hexágono 4"/>
            <p:cNvSpPr/>
            <p:nvPr/>
          </p:nvSpPr>
          <p:spPr>
            <a:xfrm>
              <a:off x="2834245" y="1597788"/>
              <a:ext cx="921318" cy="800699"/>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Afianzar su identidad profesional y capacidades reflexivas</a:t>
              </a:r>
            </a:p>
          </p:txBody>
        </p:sp>
      </p:grpSp>
      <p:grpSp>
        <p:nvGrpSpPr>
          <p:cNvPr id="29" name="16 Grupo"/>
          <p:cNvGrpSpPr/>
          <p:nvPr/>
        </p:nvGrpSpPr>
        <p:grpSpPr>
          <a:xfrm>
            <a:off x="3613203" y="4161491"/>
            <a:ext cx="2316961" cy="2307009"/>
            <a:chOff x="2203192" y="1938011"/>
            <a:chExt cx="1768251" cy="1419928"/>
          </a:xfrm>
          <a:solidFill>
            <a:srgbClr val="00A69C"/>
          </a:solidFill>
        </p:grpSpPr>
        <p:sp>
          <p:nvSpPr>
            <p:cNvPr id="30" name="17 Hexágono"/>
            <p:cNvSpPr/>
            <p:nvPr/>
          </p:nvSpPr>
          <p:spPr>
            <a:xfrm rot="5400000">
              <a:off x="2377354" y="1763849"/>
              <a:ext cx="1419928" cy="1768251"/>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1" name="Hexágono 4"/>
            <p:cNvSpPr/>
            <p:nvPr/>
          </p:nvSpPr>
          <p:spPr>
            <a:xfrm>
              <a:off x="2385692" y="2254156"/>
              <a:ext cx="1433634" cy="787635"/>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Que desarrolle redes de trabajo colaborativo en su comunidad escolar</a:t>
              </a:r>
            </a:p>
            <a:p>
              <a:pPr algn="ctr" defTabSz="622300">
                <a:lnSpc>
                  <a:spcPct val="90000"/>
                </a:lnSpc>
                <a:spcAft>
                  <a:spcPct val="35000"/>
                </a:spcAft>
              </a:pP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32" name="19 Grupo"/>
          <p:cNvGrpSpPr/>
          <p:nvPr/>
        </p:nvGrpSpPr>
        <p:grpSpPr>
          <a:xfrm>
            <a:off x="5930163" y="4161488"/>
            <a:ext cx="2305467" cy="2307008"/>
            <a:chOff x="2625665" y="1306554"/>
            <a:chExt cx="1338478" cy="1538480"/>
          </a:xfrm>
          <a:solidFill>
            <a:srgbClr val="00A69C"/>
          </a:solidFill>
        </p:grpSpPr>
        <p:sp>
          <p:nvSpPr>
            <p:cNvPr id="33" name="20 Hexágono"/>
            <p:cNvSpPr/>
            <p:nvPr/>
          </p:nvSpPr>
          <p:spPr>
            <a:xfrm rot="5400000">
              <a:off x="2525664" y="1406555"/>
              <a:ext cx="1538480"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4" name="Hexágono 4"/>
            <p:cNvSpPr/>
            <p:nvPr/>
          </p:nvSpPr>
          <p:spPr>
            <a:xfrm>
              <a:off x="2788371" y="1606260"/>
              <a:ext cx="1135205" cy="896233"/>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Que se vincule con el establecimiento, los</a:t>
              </a:r>
              <a:r>
                <a:rPr lang="es-CL" sz="1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CL" sz="1400" b="1" dirty="0">
                  <a:solidFill>
                    <a:schemeClr val="bg1"/>
                  </a:solidFill>
                  <a:latin typeface="Verdana" panose="020B0604030504040204" pitchFamily="34" charset="0"/>
                  <a:ea typeface="Verdana" panose="020B0604030504040204" pitchFamily="34" charset="0"/>
                  <a:cs typeface="Verdana" panose="020B0604030504040204" pitchFamily="34" charset="0"/>
                </a:rPr>
                <a:t>sistemas</a:t>
              </a:r>
              <a:r>
                <a:rPr lang="es-CL" sz="1400"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CL" sz="1400" b="1" dirty="0">
                  <a:latin typeface="Verdana" panose="020B0604030504040204" pitchFamily="34" charset="0"/>
                  <a:ea typeface="Verdana" panose="020B0604030504040204" pitchFamily="34" charset="0"/>
                  <a:cs typeface="Verdana" panose="020B0604030504040204" pitchFamily="34" charset="0"/>
                </a:rPr>
                <a:t>locales de educación y otras comunidades docentes</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35" name="28 Grupo"/>
          <p:cNvGrpSpPr/>
          <p:nvPr/>
        </p:nvGrpSpPr>
        <p:grpSpPr>
          <a:xfrm>
            <a:off x="7056271" y="2334319"/>
            <a:ext cx="2298086" cy="2388812"/>
            <a:chOff x="2625665" y="1306554"/>
            <a:chExt cx="1338478" cy="1598822"/>
          </a:xfrm>
          <a:solidFill>
            <a:srgbClr val="00A69C"/>
          </a:solidFill>
        </p:grpSpPr>
        <p:sp>
          <p:nvSpPr>
            <p:cNvPr id="36" name="29 Hexágono"/>
            <p:cNvSpPr/>
            <p:nvPr/>
          </p:nvSpPr>
          <p:spPr>
            <a:xfrm rot="5400000">
              <a:off x="2495493" y="1436726"/>
              <a:ext cx="1598822" cy="1338478"/>
            </a:xfrm>
            <a:prstGeom prst="hexagon">
              <a:avLst>
                <a:gd name="adj" fmla="val 25000"/>
                <a:gd name="vf" fmla="val 115470"/>
              </a:avLst>
            </a:prstGeom>
            <a:grpFill/>
            <a:ln>
              <a:no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7" name="Hexágono 4"/>
            <p:cNvSpPr/>
            <p:nvPr/>
          </p:nvSpPr>
          <p:spPr>
            <a:xfrm>
              <a:off x="2863228" y="1653662"/>
              <a:ext cx="921318" cy="867504"/>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endParaRPr lang="es-CL" sz="1400" b="1" dirty="0">
                <a:latin typeface="Verdana" panose="020B0604030504040204" pitchFamily="34" charset="0"/>
                <a:ea typeface="Verdana" panose="020B0604030504040204" pitchFamily="34" charset="0"/>
                <a:cs typeface="Verdana" panose="020B0604030504040204" pitchFamily="34" charset="0"/>
              </a:endParaRPr>
            </a:p>
            <a:p>
              <a:pPr algn="ctr" defTabSz="622300">
                <a:lnSpc>
                  <a:spcPct val="90000"/>
                </a:lnSpc>
                <a:spcAft>
                  <a:spcPct val="35000"/>
                </a:spcAft>
              </a:pPr>
              <a:r>
                <a:rPr lang="es-CL" sz="1400" b="1" dirty="0">
                  <a:latin typeface="Verdana" panose="020B0604030504040204" pitchFamily="34" charset="0"/>
                  <a:ea typeface="Verdana" panose="020B0604030504040204" pitchFamily="34" charset="0"/>
                  <a:cs typeface="Verdana" panose="020B0604030504040204" pitchFamily="34" charset="0"/>
                </a:rPr>
                <a:t>Apoyarle en su inmersión al ejercicio profesional</a:t>
              </a:r>
              <a:endParaRPr lang="es-CL" sz="1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38" name="32 Hexágono"/>
          <p:cNvSpPr/>
          <p:nvPr/>
        </p:nvSpPr>
        <p:spPr>
          <a:xfrm rot="5400000">
            <a:off x="4744067" y="2410933"/>
            <a:ext cx="2388810" cy="2235595"/>
          </a:xfrm>
          <a:prstGeom prst="hexagon">
            <a:avLst>
              <a:gd name="adj" fmla="val 25000"/>
              <a:gd name="vf" fmla="val 115470"/>
            </a:avLst>
          </a:prstGeom>
          <a:solidFill>
            <a:schemeClr val="bg1"/>
          </a:solidFill>
          <a:ln>
            <a:solidFill>
              <a:schemeClr val="bg1"/>
            </a:solidFill>
          </a:ln>
        </p:spPr>
        <p:style>
          <a:lnRef idx="0">
            <a:schemeClr val="lt1">
              <a:hueOff val="0"/>
              <a:satOff val="0"/>
              <a:lumOff val="0"/>
              <a:alphaOff val="0"/>
            </a:schemeClr>
          </a:lnRef>
          <a:fillRef idx="1">
            <a:schemeClr val="accent6">
              <a:shade val="50000"/>
              <a:hueOff val="-230847"/>
              <a:satOff val="15390"/>
              <a:lumOff val="20092"/>
              <a:alphaOff val="0"/>
            </a:schemeClr>
          </a:fillRef>
          <a:effectRef idx="2">
            <a:schemeClr val="accent6">
              <a:shade val="50000"/>
              <a:hueOff val="-230847"/>
              <a:satOff val="15390"/>
              <a:lumOff val="20092"/>
              <a:alphaOff val="0"/>
            </a:schemeClr>
          </a:effectRef>
          <a:fontRef idx="minor">
            <a:schemeClr val="lt1"/>
          </a:fontRef>
        </p:style>
      </p:sp>
      <p:sp>
        <p:nvSpPr>
          <p:cNvPr id="39" name="4 CuadroTexto"/>
          <p:cNvSpPr txBox="1"/>
          <p:nvPr/>
        </p:nvSpPr>
        <p:spPr>
          <a:xfrm>
            <a:off x="4799858" y="2780929"/>
            <a:ext cx="2284587" cy="1477328"/>
          </a:xfrm>
          <a:prstGeom prst="rect">
            <a:avLst/>
          </a:prstGeom>
          <a:noFill/>
        </p:spPr>
        <p:txBody>
          <a:bodyPr wrap="square" rtlCol="0">
            <a:spAutoFit/>
          </a:bodyPr>
          <a:lstStyle/>
          <a:p>
            <a:pPr algn="ctr" fontAlgn="auto">
              <a:spcBef>
                <a:spcPts val="1400"/>
              </a:spcBef>
              <a:spcAft>
                <a:spcPts val="0"/>
              </a:spcAft>
              <a:buClr>
                <a:schemeClr val="bg1">
                  <a:lumMod val="65000"/>
                </a:schemeClr>
              </a:buClr>
              <a:buSzPct val="140000"/>
              <a:defRPr sz="1800"/>
            </a:pPr>
            <a:r>
              <a:rPr lang="es-CL" b="1" dirty="0">
                <a:solidFill>
                  <a:srgbClr val="2A4C7F"/>
                </a:solidFill>
                <a:latin typeface="Verdana"/>
                <a:cs typeface="Verdana"/>
              </a:rPr>
              <a:t>Objetivos </a:t>
            </a:r>
            <a:br>
              <a:rPr lang="es-CL" b="1" dirty="0">
                <a:solidFill>
                  <a:srgbClr val="2A4C7F"/>
                </a:solidFill>
                <a:latin typeface="Verdana"/>
                <a:cs typeface="Verdana"/>
              </a:rPr>
            </a:br>
            <a:r>
              <a:rPr lang="es-CL" b="1" dirty="0">
                <a:solidFill>
                  <a:srgbClr val="2A4C7F"/>
                </a:solidFill>
                <a:latin typeface="Verdana"/>
                <a:cs typeface="Verdana"/>
              </a:rPr>
              <a:t>de la mentoría respecto del docente principiante</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846607" y="316885"/>
            <a:ext cx="3944578" cy="6858000"/>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17638" y="1023273"/>
            <a:ext cx="2216550" cy="5445224"/>
          </a:xfrm>
          <a:prstGeom prst="rect">
            <a:avLst/>
          </a:prstGeom>
        </p:spPr>
      </p:pic>
    </p:spTree>
    <p:extLst>
      <p:ext uri="{BB962C8B-B14F-4D97-AF65-F5344CB8AC3E}">
        <p14:creationId xmlns:p14="http://schemas.microsoft.com/office/powerpoint/2010/main" val="50203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a:spLocks noChangeArrowheads="1"/>
          </p:cNvSpPr>
          <p:nvPr/>
        </p:nvSpPr>
        <p:spPr bwMode="auto">
          <a:xfrm flipH="1">
            <a:off x="0" y="0"/>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23E625AE-FE85-48DF-8A3E-CA1AAA201F40}"/>
              </a:ext>
            </a:extLst>
          </p:cNvPr>
          <p:cNvSpPr txBox="1"/>
          <p:nvPr/>
        </p:nvSpPr>
        <p:spPr>
          <a:xfrm>
            <a:off x="-5357" y="1196752"/>
            <a:ext cx="11593288" cy="5116785"/>
          </a:xfrm>
          <a:prstGeom prst="rect">
            <a:avLst/>
          </a:prstGeom>
          <a:noFill/>
        </p:spPr>
        <p:txBody>
          <a:bodyPr wrap="square" rtlCol="0">
            <a:spAutoFit/>
          </a:bodyPr>
          <a:lstStyle/>
          <a:p>
            <a:pPr lvl="2" algn="just">
              <a:lnSpc>
                <a:spcPct val="150000"/>
              </a:lnSpc>
            </a:pPr>
            <a:endParaRPr lang="es-CL" sz="1500" dirty="0">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 la inserción profesional del docente principiante: vincula la formación universitaria con el desarrollo profesional, reduce tiempo de adaptación, apoya la retención.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 la inserción en la comunidad educativa y la apropiación del Proyecto Educativo Institucional y el Plan de Mejoramiento Educativo.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Facilita el desarrollo de capacidades profesionales para la mejora educativa. </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Directivos y sostenedores pueden incidir en el plan de inducción, de modo de hacerlo más provechoso para el cumplimiento de los objetivos institucionales.</a:t>
            </a:r>
          </a:p>
          <a:p>
            <a:pPr lvl="2"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2" algn="just">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El sistema es financiado e implementado por el Ministerio de Educación, salvo en el caso de los establecimientos facultados para implementar sus propios planes. Más información en www.cpeip.cl </a:t>
            </a:r>
          </a:p>
          <a:p>
            <a:pPr lvl="2" algn="just"/>
            <a:endParaRPr lang="es-CL" sz="1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lvl="2"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El Ministerio dispone mentores especialmente formados para guiar los procesos de inducción. </a:t>
            </a:r>
          </a:p>
        </p:txBody>
      </p:sp>
      <p:sp>
        <p:nvSpPr>
          <p:cNvPr id="6" name="Triángulo rectángulo 5">
            <a:extLst>
              <a:ext uri="{FF2B5EF4-FFF2-40B4-BE49-F238E27FC236}">
                <a16:creationId xmlns:a16="http://schemas.microsoft.com/office/drawing/2014/main" id="{8BC4BAE0-6F20-42B8-8478-4F09F2E1F95E}"/>
              </a:ext>
            </a:extLst>
          </p:cNvPr>
          <p:cNvSpPr/>
          <p:nvPr/>
        </p:nvSpPr>
        <p:spPr>
          <a:xfrm rot="13500000">
            <a:off x="571793" y="1616068"/>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8" name="Triángulo rectángulo 7">
            <a:extLst>
              <a:ext uri="{FF2B5EF4-FFF2-40B4-BE49-F238E27FC236}">
                <a16:creationId xmlns:a16="http://schemas.microsoft.com/office/drawing/2014/main" id="{8BC4BAE0-6F20-42B8-8478-4F09F2E1F95E}"/>
              </a:ext>
            </a:extLst>
          </p:cNvPr>
          <p:cNvSpPr/>
          <p:nvPr/>
        </p:nvSpPr>
        <p:spPr>
          <a:xfrm rot="13500000">
            <a:off x="571793" y="267254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633427" y="358881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618515" y="4359462"/>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633426" y="5155175"/>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2" name="CuadroTexto 1"/>
          <p:cNvSpPr txBox="1"/>
          <p:nvPr/>
        </p:nvSpPr>
        <p:spPr>
          <a:xfrm>
            <a:off x="2531604" y="385731"/>
            <a:ext cx="7128792" cy="1015663"/>
          </a:xfrm>
          <a:prstGeom prst="rect">
            <a:avLst/>
          </a:prstGeom>
          <a:noFill/>
        </p:spPr>
        <p:txBody>
          <a:bodyPr wrap="square" rtlCol="0">
            <a:spAutoFit/>
          </a:bodyPr>
          <a:lstStyle/>
          <a:p>
            <a:pPr algn="ctr"/>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Beneficios del Sistema de Inducción y Mentoría </a:t>
            </a:r>
          </a:p>
          <a:p>
            <a:pPr algn="ctr"/>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para el establecimiento educacional</a:t>
            </a:r>
          </a:p>
          <a:p>
            <a:pPr algn="ctr"/>
            <a:endParaRPr lang="es-CL" sz="2000" dirty="0">
              <a:latin typeface="Verdana" panose="020B0604030504040204" pitchFamily="34" charset="0"/>
              <a:ea typeface="Verdana" panose="020B0604030504040204" pitchFamily="34" charset="0"/>
              <a:cs typeface="Verdana" panose="020B0604030504040204" pitchFamily="34" charset="0"/>
            </a:endParaRPr>
          </a:p>
        </p:txBody>
      </p:sp>
      <p:sp>
        <p:nvSpPr>
          <p:cNvPr id="14" name="Triángulo rectángulo 13">
            <a:extLst>
              <a:ext uri="{FF2B5EF4-FFF2-40B4-BE49-F238E27FC236}">
                <a16:creationId xmlns:a16="http://schemas.microsoft.com/office/drawing/2014/main" id="{8BC4BAE0-6F20-42B8-8478-4F09F2E1F95E}"/>
              </a:ext>
            </a:extLst>
          </p:cNvPr>
          <p:cNvSpPr/>
          <p:nvPr/>
        </p:nvSpPr>
        <p:spPr>
          <a:xfrm rot="13500000">
            <a:off x="633453" y="602741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Tree>
    <p:extLst>
      <p:ext uri="{BB962C8B-B14F-4D97-AF65-F5344CB8AC3E}">
        <p14:creationId xmlns:p14="http://schemas.microsoft.com/office/powerpoint/2010/main" val="3458680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549067" y="1814372"/>
            <a:ext cx="2462533" cy="23698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Condiciones</a:t>
            </a:r>
            <a:endParaRPr lang="es-ES" dirty="0">
              <a:solidFill>
                <a:schemeClr val="bg1"/>
              </a:solidFill>
              <a:latin typeface="gobCL" charset="0"/>
            </a:endParaRPr>
          </a:p>
          <a:p>
            <a:pPr algn="ctr"/>
            <a:r>
              <a:rPr lang="es-ES" sz="2000" dirty="0">
                <a:solidFill>
                  <a:schemeClr val="bg1"/>
                </a:solidFill>
                <a:latin typeface="gobCL Light" charset="0"/>
              </a:rPr>
              <a:t>Para el desarrollo</a:t>
            </a:r>
          </a:p>
          <a:p>
            <a:pPr algn="ctr"/>
            <a:r>
              <a:rPr lang="es-ES" sz="2000" dirty="0">
                <a:solidFill>
                  <a:schemeClr val="bg1"/>
                </a:solidFill>
                <a:latin typeface="gobCL Light" charset="0"/>
              </a:rPr>
              <a:t>del proceso de</a:t>
            </a:r>
          </a:p>
          <a:p>
            <a:pPr algn="ctr"/>
            <a:r>
              <a:rPr lang="es-ES" sz="3600" b="1" dirty="0">
                <a:solidFill>
                  <a:schemeClr val="bg1"/>
                </a:solidFill>
                <a:latin typeface="gobCL"/>
                <a:cs typeface="gobCL"/>
              </a:rPr>
              <a:t>Inducción</a:t>
            </a:r>
          </a:p>
          <a:p>
            <a:pPr algn="ctr"/>
            <a:r>
              <a:rPr lang="es-ES" sz="2000" dirty="0">
                <a:solidFill>
                  <a:schemeClr val="bg1"/>
                </a:solidFill>
                <a:latin typeface="gobCL Light" charset="0"/>
              </a:rPr>
              <a:t>y</a:t>
            </a:r>
            <a:r>
              <a:rPr lang="es-ES" sz="3600" dirty="0">
                <a:solidFill>
                  <a:schemeClr val="bg1"/>
                </a:solidFill>
                <a:latin typeface="gobCL Light" charset="0"/>
              </a:rPr>
              <a:t> </a:t>
            </a:r>
            <a:r>
              <a:rPr lang="es-ES" sz="3600" b="1" dirty="0">
                <a:solidFill>
                  <a:schemeClr val="bg1"/>
                </a:solidFill>
                <a:latin typeface="gobCL"/>
                <a:cs typeface="gobCL"/>
              </a:rPr>
              <a:t>mentoría</a:t>
            </a: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Triángulo rectángulo 10">
            <a:extLst>
              <a:ext uri="{FF2B5EF4-FFF2-40B4-BE49-F238E27FC236}">
                <a16:creationId xmlns:a16="http://schemas.microsoft.com/office/drawing/2014/main" id="{8BC4BAE0-6F20-42B8-8478-4F09F2E1F95E}"/>
              </a:ext>
            </a:extLst>
          </p:cNvPr>
          <p:cNvSpPr/>
          <p:nvPr/>
        </p:nvSpPr>
        <p:spPr>
          <a:xfrm rot="12924012">
            <a:off x="4020864" y="542575"/>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020864" y="1563530"/>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Triángulo rectángulo 12">
            <a:extLst>
              <a:ext uri="{FF2B5EF4-FFF2-40B4-BE49-F238E27FC236}">
                <a16:creationId xmlns:a16="http://schemas.microsoft.com/office/drawing/2014/main" id="{8BC4BAE0-6F20-42B8-8478-4F09F2E1F95E}"/>
              </a:ext>
            </a:extLst>
          </p:cNvPr>
          <p:cNvSpPr/>
          <p:nvPr/>
        </p:nvSpPr>
        <p:spPr>
          <a:xfrm rot="13500000">
            <a:off x="4035427" y="2603630"/>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4" name="Triángulo rectángulo 13">
            <a:extLst>
              <a:ext uri="{FF2B5EF4-FFF2-40B4-BE49-F238E27FC236}">
                <a16:creationId xmlns:a16="http://schemas.microsoft.com/office/drawing/2014/main" id="{8BC4BAE0-6F20-42B8-8478-4F09F2E1F95E}"/>
              </a:ext>
            </a:extLst>
          </p:cNvPr>
          <p:cNvSpPr/>
          <p:nvPr/>
        </p:nvSpPr>
        <p:spPr>
          <a:xfrm rot="13500000">
            <a:off x="3995000" y="3711704"/>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5" name="Triángulo rectángulo 14">
            <a:extLst>
              <a:ext uri="{FF2B5EF4-FFF2-40B4-BE49-F238E27FC236}">
                <a16:creationId xmlns:a16="http://schemas.microsoft.com/office/drawing/2014/main" id="{8BC4BAE0-6F20-42B8-8478-4F09F2E1F95E}"/>
              </a:ext>
            </a:extLst>
          </p:cNvPr>
          <p:cNvSpPr/>
          <p:nvPr/>
        </p:nvSpPr>
        <p:spPr>
          <a:xfrm rot="13500000">
            <a:off x="4008018" y="4731881"/>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6" name="TextBox 5"/>
          <p:cNvSpPr txBox="1"/>
          <p:nvPr/>
        </p:nvSpPr>
        <p:spPr>
          <a:xfrm>
            <a:off x="4251674" y="243454"/>
            <a:ext cx="7940326" cy="6690550"/>
          </a:xfrm>
          <a:prstGeom prst="rect">
            <a:avLst/>
          </a:prstGeom>
          <a:noFill/>
        </p:spPr>
        <p:txBody>
          <a:bodyPr wrap="square">
            <a:spAutoFit/>
          </a:bodyPr>
          <a:lstStyle/>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principiantes y establecimientos que implementen sus propios planes deben firmar convenio con el MINEDUC.</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Dedicación exclusiva de un mínimo de 4 y un máximo de 6 </a:t>
            </a:r>
            <a:r>
              <a:rPr lang="es-CL" sz="1600" dirty="0" err="1">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hrs</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semanales (docente principiante debe estar contratado por un máximo de 38 horas).</a:t>
            </a:r>
          </a:p>
          <a:p>
            <a:pPr>
              <a:lnSpc>
                <a:spcPct val="150000"/>
              </a:lnSpc>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 debe diseñar, ejecutar y evaluar Plan de Mentoría, en acuerdo con el equipo directivo.</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debe cumplir Plan de Mentoría de diez meses. Mentor debe mantener comunicación y trabajo colaborativo con directivos y el CPEIP.</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deben entregar informes sobre el proceso al establecimiento educacional del docente principiante y al CPEIP. </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Mentores deben participar en actividades convocadas por CPEIP.</a:t>
            </a:r>
          </a:p>
          <a:p>
            <a:pPr algn="just">
              <a:lnSpc>
                <a:spcPct val="150000"/>
              </a:lnSpc>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s-C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Triángulo rectángulo 16">
            <a:extLst>
              <a:ext uri="{FF2B5EF4-FFF2-40B4-BE49-F238E27FC236}">
                <a16:creationId xmlns:a16="http://schemas.microsoft.com/office/drawing/2014/main" id="{8BC4BAE0-6F20-42B8-8478-4F09F2E1F95E}"/>
              </a:ext>
            </a:extLst>
          </p:cNvPr>
          <p:cNvSpPr/>
          <p:nvPr/>
        </p:nvSpPr>
        <p:spPr>
          <a:xfrm rot="13500000">
            <a:off x="4008018" y="5868076"/>
            <a:ext cx="144463" cy="185351"/>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Tree>
    <p:extLst>
      <p:ext uri="{BB962C8B-B14F-4D97-AF65-F5344CB8AC3E}">
        <p14:creationId xmlns:p14="http://schemas.microsoft.com/office/powerpoint/2010/main" val="38589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4511824" y="620691"/>
            <a:ext cx="554355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Requisitos del docente principiante para optar al proceso de inducción </a:t>
            </a:r>
          </a:p>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y mentoría</a:t>
            </a:r>
          </a:p>
        </p:txBody>
      </p:sp>
      <p:sp>
        <p:nvSpPr>
          <p:cNvPr id="7173" name="CuadroTexto 2"/>
          <p:cNvSpPr txBox="1">
            <a:spLocks noChangeArrowheads="1"/>
          </p:cNvSpPr>
          <p:nvPr/>
        </p:nvSpPr>
        <p:spPr bwMode="auto">
          <a:xfrm>
            <a:off x="4871864" y="1988840"/>
            <a:ext cx="5543550" cy="452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90000">
            <a:spAutoFit/>
          </a:bodyPr>
          <a:lstStyle>
            <a:lvl1pPr marL="179388" indent="-179388">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Título profesional de profesor(a) o educador(a).</a:t>
            </a:r>
            <a:br>
              <a:rPr lang="es-ES_tradn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ES_tradn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Desempeñarse en establecimiento educacional que haya ingresado al Sistema Desarrollo Docente.</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Estar contratado por una jornada laboral semanal máxima de 38 horas por el periodo en que se desarrolle el proceso de inducción.</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Ejercer la función docente.</a:t>
            </a:r>
            <a:b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0" indent="0"/>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Encontrarse en su primer o segundo año de ejercicio profesional docente cuando se realice el proceso de acompañamiento.</a:t>
            </a:r>
          </a:p>
          <a:p>
            <a:pPr>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riángulo rectángulo 7">
            <a:extLst>
              <a:ext uri="{FF2B5EF4-FFF2-40B4-BE49-F238E27FC236}">
                <a16:creationId xmlns:a16="http://schemas.microsoft.com/office/drawing/2014/main" id="{8BC4BAE0-6F20-42B8-8478-4F09F2E1F95E}"/>
              </a:ext>
            </a:extLst>
          </p:cNvPr>
          <p:cNvSpPr/>
          <p:nvPr/>
        </p:nvSpPr>
        <p:spPr>
          <a:xfrm rot="13500000">
            <a:off x="4554029" y="210384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4554029" y="266706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4554029" y="3603169"/>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554029" y="4336095"/>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554029" y="504333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Rectángulo 1"/>
          <p:cNvSpPr>
            <a:spLocks noChangeArrowheads="1"/>
          </p:cNvSpPr>
          <p:nvPr/>
        </p:nvSpPr>
        <p:spPr bwMode="auto">
          <a:xfrm>
            <a:off x="612588" y="631630"/>
            <a:ext cx="2303836"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Requisitos</a:t>
            </a:r>
            <a:endParaRPr lang="es-ES" dirty="0">
              <a:solidFill>
                <a:schemeClr val="bg1"/>
              </a:solidFill>
              <a:latin typeface="gobCL" charset="0"/>
            </a:endParaRPr>
          </a:p>
          <a:p>
            <a:pPr algn="ctr"/>
            <a:r>
              <a:rPr lang="es-ES" sz="2000" dirty="0">
                <a:solidFill>
                  <a:schemeClr val="bg1"/>
                </a:solidFill>
                <a:latin typeface="gobCL Light" charset="0"/>
              </a:rPr>
              <a:t>DOCENTE</a:t>
            </a:r>
          </a:p>
          <a:p>
            <a:pPr algn="ctr"/>
            <a:r>
              <a:rPr lang="es-ES" sz="3400" b="1" dirty="0">
                <a:solidFill>
                  <a:schemeClr val="bg1"/>
                </a:solidFill>
                <a:latin typeface="gobCL"/>
                <a:cs typeface="gobCL"/>
              </a:rPr>
              <a:t>Principiante</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66462" y="2576716"/>
            <a:ext cx="3314195" cy="3908912"/>
          </a:xfrm>
          <a:prstGeom prst="rect">
            <a:avLst/>
          </a:prstGeom>
        </p:spPr>
      </p:pic>
    </p:spTree>
    <p:extLst>
      <p:ext uri="{BB962C8B-B14F-4D97-AF65-F5344CB8AC3E}">
        <p14:creationId xmlns:p14="http://schemas.microsoft.com/office/powerpoint/2010/main" val="409283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p:cNvSpPr>
            <a:spLocks noChangeArrowheads="1"/>
          </p:cNvSpPr>
          <p:nvPr/>
        </p:nvSpPr>
        <p:spPr bwMode="auto">
          <a:xfrm>
            <a:off x="0"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4511824" y="620688"/>
            <a:ext cx="554355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Requisitos para ser Mentor/a</a:t>
            </a:r>
          </a:p>
        </p:txBody>
      </p:sp>
      <p:sp>
        <p:nvSpPr>
          <p:cNvPr id="7173" name="CuadroTexto 2"/>
          <p:cNvSpPr txBox="1">
            <a:spLocks noChangeArrowheads="1"/>
          </p:cNvSpPr>
          <p:nvPr/>
        </p:nvSpPr>
        <p:spPr bwMode="auto">
          <a:xfrm>
            <a:off x="4871864" y="1373287"/>
            <a:ext cx="5543550" cy="45243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rIns="90000">
            <a:spAutoFit/>
          </a:bodyPr>
          <a:lstStyle>
            <a:lvl1pPr marL="179388" indent="-179388">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Poseer el título de profesor (a) o educador(a).</a:t>
            </a:r>
          </a:p>
          <a:p>
            <a:pPr lvl="0"/>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Ejercer la función docente de aula.</a:t>
            </a:r>
          </a:p>
          <a:p>
            <a:pPr lvl="0"/>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Encontrarse reconocido a lo menos en el tramo</a:t>
            </a: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profesional avanzado.</a:t>
            </a:r>
            <a:r>
              <a:rPr lang="es-CL"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p>
          <a:p>
            <a:endParaRPr lang="es-CL"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No encontrarse evaluado en un nivel insatisfactorio o</a:t>
            </a: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básico. </a:t>
            </a:r>
          </a:p>
          <a:p>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Ejercer en establecimiento educacional</a:t>
            </a:r>
          </a:p>
          <a:p>
            <a:pPr lvl="0"/>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subvencionado.</a:t>
            </a:r>
          </a:p>
          <a:p>
            <a:endParaRPr lang="es-CL" sz="1600" dirty="0">
              <a:latin typeface="Verdana" panose="020B0604030504040204" pitchFamily="34" charset="0"/>
              <a:ea typeface="Verdana" panose="020B0604030504040204" pitchFamily="34" charset="0"/>
              <a:cs typeface="Verdana" panose="020B0604030504040204" pitchFamily="34" charset="0"/>
            </a:endParaRPr>
          </a:p>
          <a:p>
            <a:pPr lvl="0"/>
            <a:endParaRPr lang="es-CL" sz="1600" dirty="0">
              <a:solidFill>
                <a:schemeClr val="tx1">
                  <a:lumMod val="85000"/>
                  <a:lumOff val="1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Char char="•"/>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a:buFont typeface="Arial" charset="0"/>
              <a:buChar char="•"/>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lvl="0">
              <a:buFont typeface="Arial" charset="0"/>
              <a:buChar char="•"/>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riángulo rectángulo 7">
            <a:extLst>
              <a:ext uri="{FF2B5EF4-FFF2-40B4-BE49-F238E27FC236}">
                <a16:creationId xmlns:a16="http://schemas.microsoft.com/office/drawing/2014/main" id="{8BC4BAE0-6F20-42B8-8478-4F09F2E1F95E}"/>
              </a:ext>
            </a:extLst>
          </p:cNvPr>
          <p:cNvSpPr/>
          <p:nvPr/>
        </p:nvSpPr>
        <p:spPr>
          <a:xfrm rot="13500000">
            <a:off x="4583269" y="1417625"/>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4574337" y="2008399"/>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4554028" y="2510503"/>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574338" y="326646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583270" y="398166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Rectángulo 1"/>
          <p:cNvSpPr>
            <a:spLocks noChangeArrowheads="1"/>
          </p:cNvSpPr>
          <p:nvPr/>
        </p:nvSpPr>
        <p:spPr bwMode="auto">
          <a:xfrm>
            <a:off x="610852" y="791143"/>
            <a:ext cx="2121093"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Requisitos</a:t>
            </a:r>
            <a:endParaRPr lang="es-ES" dirty="0">
              <a:solidFill>
                <a:schemeClr val="bg1"/>
              </a:solidFill>
              <a:latin typeface="gobCL" charset="0"/>
            </a:endParaRPr>
          </a:p>
          <a:p>
            <a:pPr algn="ctr"/>
            <a:r>
              <a:rPr lang="es-ES" sz="2000" dirty="0">
                <a:solidFill>
                  <a:schemeClr val="bg1"/>
                </a:solidFill>
                <a:latin typeface="gobCL Light" charset="0"/>
              </a:rPr>
              <a:t>PARA SER</a:t>
            </a:r>
          </a:p>
          <a:p>
            <a:pPr algn="ctr"/>
            <a:r>
              <a:rPr lang="es-ES" sz="3400" b="1" dirty="0">
                <a:solidFill>
                  <a:schemeClr val="bg1"/>
                </a:solidFill>
                <a:latin typeface="gobCL"/>
                <a:cs typeface="gobCL"/>
              </a:rPr>
              <a:t>Mentor/a</a:t>
            </a:r>
          </a:p>
        </p:txBody>
      </p:sp>
      <p:pic>
        <p:nvPicPr>
          <p:cNvPr id="3" name="Imagen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439816" y="4797152"/>
            <a:ext cx="6840760" cy="828675"/>
          </a:xfrm>
          <a:prstGeom prst="rect">
            <a:avLst/>
          </a:prstGeom>
        </p:spPr>
      </p:pic>
      <p:sp>
        <p:nvSpPr>
          <p:cNvPr id="2" name="CuadroTexto 1"/>
          <p:cNvSpPr txBox="1"/>
          <p:nvPr/>
        </p:nvSpPr>
        <p:spPr>
          <a:xfrm>
            <a:off x="4626260" y="4869160"/>
            <a:ext cx="6294276" cy="830997"/>
          </a:xfrm>
          <a:prstGeom prst="rect">
            <a:avLst/>
          </a:prstGeom>
          <a:noFill/>
        </p:spPr>
        <p:txBody>
          <a:bodyPr wrap="square" rtlCol="0">
            <a:spAutoFit/>
          </a:bodyPr>
          <a:lstStyle/>
          <a:p>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Formación a través de cursos  gratuitos </a:t>
            </a:r>
            <a:r>
              <a:rPr lang="es-CL" sz="1600" dirty="0">
                <a:latin typeface="Verdana" panose="020B0604030504040204" pitchFamily="34" charset="0"/>
                <a:ea typeface="Verdana" panose="020B0604030504040204" pitchFamily="34" charset="0"/>
                <a:cs typeface="Verdana" panose="020B0604030504040204" pitchFamily="34" charset="0"/>
              </a:rPr>
              <a:t>impartidos</a:t>
            </a:r>
            <a:r>
              <a:rPr lang="es-CL" sz="1600"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por el CPEIP a través de instituciones acreditadas.</a:t>
            </a:r>
            <a:endParaRPr lang="es-CL" sz="1600" dirty="0">
              <a:latin typeface="Verdana" panose="020B0604030504040204" pitchFamily="34" charset="0"/>
              <a:ea typeface="Verdana" panose="020B0604030504040204" pitchFamily="34" charset="0"/>
              <a:cs typeface="Verdana" panose="020B0604030504040204" pitchFamily="34" charset="0"/>
            </a:endParaRP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pic>
        <p:nvPicPr>
          <p:cNvPr id="4" name="Imagen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16381" y="2268471"/>
            <a:ext cx="3667403" cy="4254003"/>
          </a:xfrm>
          <a:prstGeom prst="rect">
            <a:avLst/>
          </a:prstGeom>
        </p:spPr>
      </p:pic>
    </p:spTree>
    <p:extLst>
      <p:ext uri="{BB962C8B-B14F-4D97-AF65-F5344CB8AC3E}">
        <p14:creationId xmlns:p14="http://schemas.microsoft.com/office/powerpoint/2010/main" val="4096538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n 2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57815" y="2850692"/>
            <a:ext cx="3528171" cy="2717304"/>
          </a:xfrm>
          <a:prstGeom prst="rect">
            <a:avLst/>
          </a:prstGeom>
        </p:spPr>
      </p:pic>
      <p:pic>
        <p:nvPicPr>
          <p:cNvPr id="21" name="Imagen 2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147754" y="2839632"/>
            <a:ext cx="3528171" cy="2717304"/>
          </a:xfrm>
          <a:prstGeom prst="rect">
            <a:avLst/>
          </a:prstGeom>
        </p:spPr>
      </p:pic>
      <p:pic>
        <p:nvPicPr>
          <p:cNvPr id="3" name="Imagen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87396" y="2842526"/>
            <a:ext cx="3528171" cy="2717304"/>
          </a:xfrm>
          <a:prstGeom prst="rect">
            <a:avLst/>
          </a:prstGeom>
        </p:spPr>
      </p:pic>
      <p:sp>
        <p:nvSpPr>
          <p:cNvPr id="20" name="Rectángulo 19"/>
          <p:cNvSpPr>
            <a:spLocks noChangeArrowheads="1"/>
          </p:cNvSpPr>
          <p:nvPr/>
        </p:nvSpPr>
        <p:spPr bwMode="auto">
          <a:xfrm flipH="1">
            <a:off x="0" y="-27384"/>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12291"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ángulo 1"/>
          <p:cNvSpPr>
            <a:spLocks noChangeArrowheads="1"/>
          </p:cNvSpPr>
          <p:nvPr/>
        </p:nvSpPr>
        <p:spPr bwMode="auto">
          <a:xfrm>
            <a:off x="1524000" y="406405"/>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ES" sz="3600" b="1" dirty="0">
                <a:solidFill>
                  <a:schemeClr val="bg1"/>
                </a:solidFill>
                <a:latin typeface="gobCL" charset="0"/>
              </a:rPr>
              <a:t>¿Dónde </a:t>
            </a:r>
            <a:r>
              <a:rPr lang="es-ES" sz="3600" dirty="0">
                <a:solidFill>
                  <a:schemeClr val="bg1"/>
                </a:solidFill>
                <a:latin typeface="gobCL Light"/>
                <a:cs typeface="gobCL Light"/>
              </a:rPr>
              <a:t>postular?</a:t>
            </a:r>
            <a:endParaRPr lang="es-ES" dirty="0">
              <a:solidFill>
                <a:schemeClr val="bg1"/>
              </a:solidFill>
              <a:latin typeface="gobCL Light"/>
              <a:cs typeface="gobCL Light"/>
            </a:endParaRPr>
          </a:p>
        </p:txBody>
      </p:sp>
      <p:pic>
        <p:nvPicPr>
          <p:cNvPr id="10" name="Imagen 9"/>
          <p:cNvPicPr>
            <a:picLocks noChangeAspect="1"/>
          </p:cNvPicPr>
          <p:nvPr/>
        </p:nvPicPr>
        <p:blipFill>
          <a:blip r:embed="rId4"/>
          <a:stretch>
            <a:fillRect/>
          </a:stretch>
        </p:blipFill>
        <p:spPr>
          <a:xfrm>
            <a:off x="1468470" y="2996430"/>
            <a:ext cx="1366021" cy="1344338"/>
          </a:xfrm>
          <a:prstGeom prst="rect">
            <a:avLst/>
          </a:prstGeom>
        </p:spPr>
      </p:pic>
      <p:pic>
        <p:nvPicPr>
          <p:cNvPr id="11" name="Imagen 10"/>
          <p:cNvPicPr>
            <a:picLocks noChangeAspect="1"/>
          </p:cNvPicPr>
          <p:nvPr/>
        </p:nvPicPr>
        <p:blipFill>
          <a:blip r:embed="rId5"/>
          <a:stretch>
            <a:fillRect/>
          </a:stretch>
        </p:blipFill>
        <p:spPr>
          <a:xfrm>
            <a:off x="5231904" y="2996952"/>
            <a:ext cx="1330172" cy="1306348"/>
          </a:xfrm>
          <a:prstGeom prst="rect">
            <a:avLst/>
          </a:prstGeom>
        </p:spPr>
      </p:pic>
      <p:pic>
        <p:nvPicPr>
          <p:cNvPr id="12" name="Imagen 11"/>
          <p:cNvPicPr>
            <a:picLocks noChangeAspect="1"/>
          </p:cNvPicPr>
          <p:nvPr/>
        </p:nvPicPr>
        <p:blipFill>
          <a:blip r:embed="rId6"/>
          <a:stretch>
            <a:fillRect/>
          </a:stretch>
        </p:blipFill>
        <p:spPr>
          <a:xfrm>
            <a:off x="8950390" y="3016252"/>
            <a:ext cx="1343019" cy="1351519"/>
          </a:xfrm>
          <a:prstGeom prst="rect">
            <a:avLst/>
          </a:prstGeom>
        </p:spPr>
      </p:pic>
      <p:sp>
        <p:nvSpPr>
          <p:cNvPr id="13" name="CuadroTexto 12"/>
          <p:cNvSpPr txBox="1"/>
          <p:nvPr/>
        </p:nvSpPr>
        <p:spPr>
          <a:xfrm>
            <a:off x="765840" y="5822635"/>
            <a:ext cx="2592288" cy="523220"/>
          </a:xfrm>
          <a:prstGeom prst="rect">
            <a:avLst/>
          </a:prstGeom>
          <a:noFill/>
        </p:spPr>
        <p:txBody>
          <a:bodyPr wrap="square" rtlCol="0">
            <a:spAutoFit/>
          </a:bodyPr>
          <a:lstStyle/>
          <a:p>
            <a:pPr algn="ctr"/>
            <a:r>
              <a:rPr lang="es-CL" sz="1400" dirty="0">
                <a:solidFill>
                  <a:srgbClr val="2A4C7F"/>
                </a:solidFill>
                <a:latin typeface="Verdana"/>
                <a:cs typeface="Verdana"/>
              </a:rPr>
              <a:t>Portal de postulación docente principiante</a:t>
            </a:r>
          </a:p>
        </p:txBody>
      </p:sp>
      <p:sp>
        <p:nvSpPr>
          <p:cNvPr id="14" name="CuadroTexto 13"/>
          <p:cNvSpPr txBox="1"/>
          <p:nvPr/>
        </p:nvSpPr>
        <p:spPr>
          <a:xfrm>
            <a:off x="5030418" y="5866632"/>
            <a:ext cx="2131161" cy="523220"/>
          </a:xfrm>
          <a:prstGeom prst="rect">
            <a:avLst/>
          </a:prstGeom>
          <a:noFill/>
        </p:spPr>
        <p:txBody>
          <a:bodyPr wrap="none" rtlCol="0">
            <a:spAutoFit/>
          </a:bodyPr>
          <a:lstStyle/>
          <a:p>
            <a:pPr algn="ctr"/>
            <a:r>
              <a:rPr lang="es-CL" sz="1400" dirty="0">
                <a:solidFill>
                  <a:srgbClr val="2A4C7F"/>
                </a:solidFill>
                <a:latin typeface="Verdana"/>
                <a:cs typeface="Verdana"/>
              </a:rPr>
              <a:t>Portal de postulación </a:t>
            </a:r>
          </a:p>
          <a:p>
            <a:pPr algn="ctr"/>
            <a:r>
              <a:rPr lang="es-CL" sz="1400" dirty="0">
                <a:solidFill>
                  <a:srgbClr val="2A4C7F"/>
                </a:solidFill>
                <a:latin typeface="Verdana"/>
                <a:cs typeface="Verdana"/>
              </a:rPr>
              <a:t>Docente mentor/a</a:t>
            </a:r>
          </a:p>
        </p:txBody>
      </p:sp>
      <p:sp>
        <p:nvSpPr>
          <p:cNvPr id="15" name="CuadroTexto 14"/>
          <p:cNvSpPr txBox="1"/>
          <p:nvPr/>
        </p:nvSpPr>
        <p:spPr>
          <a:xfrm>
            <a:off x="8285068" y="5758910"/>
            <a:ext cx="3024336" cy="738664"/>
          </a:xfrm>
          <a:prstGeom prst="rect">
            <a:avLst/>
          </a:prstGeom>
          <a:noFill/>
        </p:spPr>
        <p:txBody>
          <a:bodyPr wrap="square" rtlCol="0">
            <a:spAutoFit/>
          </a:bodyPr>
          <a:lstStyle/>
          <a:p>
            <a:pPr algn="ctr"/>
            <a:r>
              <a:rPr lang="es-CL" sz="1400" dirty="0">
                <a:solidFill>
                  <a:srgbClr val="2A4C7F"/>
                </a:solidFill>
                <a:latin typeface="Verdana"/>
                <a:cs typeface="Verdana"/>
              </a:rPr>
              <a:t>Portal establecimientos facultados para implementar planes propios</a:t>
            </a:r>
          </a:p>
        </p:txBody>
      </p:sp>
      <p:sp>
        <p:nvSpPr>
          <p:cNvPr id="2" name="CuadroTexto 1"/>
          <p:cNvSpPr txBox="1"/>
          <p:nvPr/>
        </p:nvSpPr>
        <p:spPr>
          <a:xfrm>
            <a:off x="1659159" y="1655907"/>
            <a:ext cx="8873680" cy="923330"/>
          </a:xfrm>
          <a:prstGeom prst="rect">
            <a:avLst/>
          </a:prstGeom>
          <a:noFill/>
        </p:spPr>
        <p:txBody>
          <a:bodyPr wrap="square" rtlCol="0">
            <a:spAutoFit/>
          </a:bodyPr>
          <a:lstStyle/>
          <a:p>
            <a:pPr algn="ctr"/>
            <a:r>
              <a:rPr lang="es-CL" dirty="0">
                <a:solidFill>
                  <a:srgbClr val="2A4C7F"/>
                </a:solidFill>
                <a:latin typeface="Verdana"/>
                <a:cs typeface="Verdana"/>
              </a:rPr>
              <a:t>Para optar a este beneficio, se  debe </a:t>
            </a:r>
            <a:r>
              <a:rPr lang="es-CL" b="1" dirty="0">
                <a:solidFill>
                  <a:srgbClr val="2A4C7F"/>
                </a:solidFill>
                <a:latin typeface="Verdana"/>
                <a:cs typeface="Verdana"/>
              </a:rPr>
              <a:t>postular voluntariamente</a:t>
            </a:r>
            <a:r>
              <a:rPr lang="es-CL" dirty="0">
                <a:solidFill>
                  <a:srgbClr val="2A4C7F"/>
                </a:solidFill>
                <a:latin typeface="Verdana"/>
                <a:cs typeface="Verdana"/>
              </a:rPr>
              <a:t>, acción que se realiza en tres portales distintos que se disponen en </a:t>
            </a:r>
            <a:r>
              <a:rPr lang="es-CL" dirty="0">
                <a:solidFill>
                  <a:srgbClr val="2A4C7F"/>
                </a:solidFill>
                <a:latin typeface="Verdana"/>
                <a:cs typeface="Verdana"/>
                <a:hlinkClick r:id="rId7"/>
              </a:rPr>
              <a:t>www.cpeip.cl</a:t>
            </a:r>
            <a:r>
              <a:rPr lang="es-CL" dirty="0">
                <a:solidFill>
                  <a:srgbClr val="2A4C7F"/>
                </a:solidFill>
                <a:latin typeface="Verdana"/>
                <a:cs typeface="Verdana"/>
              </a:rPr>
              <a:t> </a:t>
            </a:r>
          </a:p>
          <a:p>
            <a:pPr algn="ctr"/>
            <a:endParaRPr lang="es-CL" dirty="0"/>
          </a:p>
        </p:txBody>
      </p:sp>
    </p:spTree>
    <p:extLst>
      <p:ext uri="{BB962C8B-B14F-4D97-AF65-F5344CB8AC3E}">
        <p14:creationId xmlns:p14="http://schemas.microsoft.com/office/powerpoint/2010/main" val="2148884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a:spLocks noChangeArrowheads="1"/>
          </p:cNvSpPr>
          <p:nvPr/>
        </p:nvSpPr>
        <p:spPr bwMode="auto">
          <a:xfrm>
            <a:off x="-57376" y="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16" name="Rectángulo 1"/>
          <p:cNvSpPr>
            <a:spLocks noChangeArrowheads="1"/>
          </p:cNvSpPr>
          <p:nvPr/>
        </p:nvSpPr>
        <p:spPr bwMode="auto">
          <a:xfrm>
            <a:off x="626546" y="873366"/>
            <a:ext cx="2161168"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Formación</a:t>
            </a:r>
            <a:endParaRPr lang="es-ES" dirty="0">
              <a:solidFill>
                <a:schemeClr val="bg1"/>
              </a:solidFill>
              <a:latin typeface="gobCL" charset="0"/>
            </a:endParaRPr>
          </a:p>
          <a:p>
            <a:pPr algn="ctr"/>
            <a:r>
              <a:rPr lang="es-ES" sz="3600" dirty="0">
                <a:solidFill>
                  <a:schemeClr val="bg1"/>
                </a:solidFill>
                <a:latin typeface="gobCL Light" charset="0"/>
              </a:rPr>
              <a:t>Mentores</a:t>
            </a:r>
            <a:endParaRPr lang="es-ES" sz="3600" dirty="0">
              <a:solidFill>
                <a:schemeClr val="bg1"/>
              </a:solidFill>
              <a:latin typeface="gobCL Heavy" charset="0"/>
            </a:endParaRP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34937" y="16852"/>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riángulo rectángulo 7">
            <a:extLst>
              <a:ext uri="{FF2B5EF4-FFF2-40B4-BE49-F238E27FC236}">
                <a16:creationId xmlns:a16="http://schemas.microsoft.com/office/drawing/2014/main" id="{8BC4BAE0-6F20-42B8-8478-4F09F2E1F95E}"/>
              </a:ext>
            </a:extLst>
          </p:cNvPr>
          <p:cNvSpPr/>
          <p:nvPr/>
        </p:nvSpPr>
        <p:spPr>
          <a:xfrm rot="13500000">
            <a:off x="4446525" y="1658954"/>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9" name="Triángulo rectángulo 8">
            <a:extLst>
              <a:ext uri="{FF2B5EF4-FFF2-40B4-BE49-F238E27FC236}">
                <a16:creationId xmlns:a16="http://schemas.microsoft.com/office/drawing/2014/main" id="{8BC4BAE0-6F20-42B8-8478-4F09F2E1F95E}"/>
              </a:ext>
            </a:extLst>
          </p:cNvPr>
          <p:cNvSpPr/>
          <p:nvPr/>
        </p:nvSpPr>
        <p:spPr>
          <a:xfrm rot="13500000">
            <a:off x="4446525" y="210384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4446525" y="252305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446525" y="2955098"/>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446525" y="4467266"/>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7" name="TextBox 5"/>
          <p:cNvSpPr txBox="1"/>
          <p:nvPr/>
        </p:nvSpPr>
        <p:spPr>
          <a:xfrm>
            <a:off x="4748661" y="1568206"/>
            <a:ext cx="5811837" cy="4237058"/>
          </a:xfrm>
          <a:prstGeom prst="rect">
            <a:avLst/>
          </a:prstGeom>
          <a:noFill/>
        </p:spPr>
        <p:txBody>
          <a:bodyPr wrap="square">
            <a:spAutoFit/>
          </a:bodyPr>
          <a:lstStyle/>
          <a:p>
            <a:pPr fontAlgn="auto">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Rol del mentor.</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Análisis  de estrategias  de enseñanza.</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Competencias comunicativas centradas en el diálogo.</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Gestión del proceso de acompañamiento.</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Apoyo al profesor principiante en la mejora  </a:t>
            </a:r>
            <a:br>
              <a:rPr lang="es-ES" sz="1600" dirty="0">
                <a:solidFill>
                  <a:schemeClr val="tx1">
                    <a:lumMod val="65000"/>
                    <a:lumOff val="35000"/>
                  </a:schemeClr>
                </a:solidFill>
                <a:latin typeface="Verdana"/>
                <a:cs typeface="Verdana"/>
              </a:rPr>
            </a:br>
            <a:r>
              <a:rPr lang="es-ES" sz="1600" dirty="0">
                <a:solidFill>
                  <a:schemeClr val="tx1">
                    <a:lumMod val="65000"/>
                    <a:lumOff val="35000"/>
                  </a:schemeClr>
                </a:solidFill>
                <a:latin typeface="Verdana"/>
                <a:cs typeface="Verdana"/>
              </a:rPr>
              <a:t>de los aprendizajes  de sus estudiantes.</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Uso de nuevas tecnologías de la comunicación. </a:t>
            </a:r>
          </a:p>
          <a:p>
            <a:pPr eaLnBrk="1" fontAlgn="auto" hangingPunct="1">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Procesos pedagógicos  a vivenciar.</a:t>
            </a:r>
          </a:p>
          <a:p>
            <a:pPr fontAlgn="auto">
              <a:spcBef>
                <a:spcPts val="1400"/>
              </a:spcBef>
              <a:spcAft>
                <a:spcPts val="0"/>
              </a:spcAft>
              <a:buClr>
                <a:schemeClr val="bg1">
                  <a:lumMod val="65000"/>
                </a:schemeClr>
              </a:buClr>
              <a:buSzPct val="140000"/>
              <a:defRPr sz="1800"/>
            </a:pPr>
            <a:r>
              <a:rPr lang="es-ES" sz="1600" dirty="0">
                <a:solidFill>
                  <a:schemeClr val="tx1">
                    <a:lumMod val="65000"/>
                    <a:lumOff val="35000"/>
                  </a:schemeClr>
                </a:solidFill>
                <a:latin typeface="Verdana"/>
                <a:cs typeface="Verdana"/>
              </a:rPr>
              <a:t>Enfoque trasversal (inclusivo-interculturalidad</a:t>
            </a:r>
            <a:br>
              <a:rPr lang="es-ES" sz="1600" dirty="0">
                <a:solidFill>
                  <a:schemeClr val="tx1">
                    <a:lumMod val="65000"/>
                    <a:lumOff val="35000"/>
                  </a:schemeClr>
                </a:solidFill>
                <a:latin typeface="Verdana"/>
                <a:cs typeface="Verdana"/>
              </a:rPr>
            </a:br>
            <a:r>
              <a:rPr lang="es-ES" sz="1600" dirty="0">
                <a:solidFill>
                  <a:schemeClr val="tx1">
                    <a:lumMod val="65000"/>
                    <a:lumOff val="35000"/>
                  </a:schemeClr>
                </a:solidFill>
                <a:latin typeface="Verdana"/>
                <a:cs typeface="Verdana"/>
              </a:rPr>
              <a:t>-enfoque de género).</a:t>
            </a:r>
          </a:p>
          <a:p>
            <a:pPr algn="just" eaLnBrk="1" fontAlgn="auto" hangingPunct="1">
              <a:spcBef>
                <a:spcPts val="1400"/>
              </a:spcBef>
              <a:spcAft>
                <a:spcPts val="0"/>
              </a:spcAft>
              <a:buClr>
                <a:schemeClr val="bg1">
                  <a:lumMod val="65000"/>
                </a:schemeClr>
              </a:buClr>
              <a:buSzPct val="140000"/>
              <a:defRPr sz="1800"/>
            </a:pPr>
            <a:endParaRPr lang="es-ES" sz="1600" dirty="0">
              <a:solidFill>
                <a:schemeClr val="tx1">
                  <a:lumMod val="65000"/>
                  <a:lumOff val="35000"/>
                </a:schemeClr>
              </a:solidFill>
              <a:latin typeface="Verdana"/>
              <a:cs typeface="Verdana"/>
            </a:endParaRPr>
          </a:p>
        </p:txBody>
      </p:sp>
      <p:sp>
        <p:nvSpPr>
          <p:cNvPr id="18"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4620346" y="871776"/>
            <a:ext cx="554355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spcBef>
                <a:spcPct val="0"/>
              </a:spcBef>
              <a:buFontTx/>
              <a:buNone/>
              <a:defRPr/>
            </a:pPr>
            <a:r>
              <a:rPr lang="es-ES_tradnl" altLang="es-ES_tradnl" sz="2000" b="1" dirty="0">
                <a:solidFill>
                  <a:schemeClr val="accent1">
                    <a:lumMod val="75000"/>
                  </a:schemeClr>
                </a:solidFill>
                <a:latin typeface="Verdana" charset="0"/>
                <a:ea typeface="Verdana" charset="0"/>
                <a:cs typeface="Verdana" charset="0"/>
              </a:rPr>
              <a:t>Énfasis en la formación:</a:t>
            </a:r>
          </a:p>
        </p:txBody>
      </p:sp>
      <p:sp>
        <p:nvSpPr>
          <p:cNvPr id="19" name="Triángulo rectángulo 18">
            <a:extLst>
              <a:ext uri="{FF2B5EF4-FFF2-40B4-BE49-F238E27FC236}">
                <a16:creationId xmlns:a16="http://schemas.microsoft.com/office/drawing/2014/main" id="{8BC4BAE0-6F20-42B8-8478-4F09F2E1F95E}"/>
              </a:ext>
            </a:extLst>
          </p:cNvPr>
          <p:cNvSpPr/>
          <p:nvPr/>
        </p:nvSpPr>
        <p:spPr>
          <a:xfrm rot="13500000">
            <a:off x="4446525" y="354400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20" name="Triángulo rectángulo 19">
            <a:extLst>
              <a:ext uri="{FF2B5EF4-FFF2-40B4-BE49-F238E27FC236}">
                <a16:creationId xmlns:a16="http://schemas.microsoft.com/office/drawing/2014/main" id="{8BC4BAE0-6F20-42B8-8478-4F09F2E1F95E}"/>
              </a:ext>
            </a:extLst>
          </p:cNvPr>
          <p:cNvSpPr/>
          <p:nvPr/>
        </p:nvSpPr>
        <p:spPr>
          <a:xfrm rot="13500000">
            <a:off x="4446525" y="403521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21" name="Triángulo rectángulo 20">
            <a:extLst>
              <a:ext uri="{FF2B5EF4-FFF2-40B4-BE49-F238E27FC236}">
                <a16:creationId xmlns:a16="http://schemas.microsoft.com/office/drawing/2014/main" id="{8BC4BAE0-6F20-42B8-8478-4F09F2E1F95E}"/>
              </a:ext>
            </a:extLst>
          </p:cNvPr>
          <p:cNvSpPr/>
          <p:nvPr/>
        </p:nvSpPr>
        <p:spPr>
          <a:xfrm rot="13500000">
            <a:off x="4446525" y="498416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18052" y="2563583"/>
            <a:ext cx="1778155" cy="3645024"/>
          </a:xfrm>
          <a:prstGeom prst="rect">
            <a:avLst/>
          </a:prstGeom>
        </p:spPr>
      </p:pic>
    </p:spTree>
    <p:extLst>
      <p:ext uri="{BB962C8B-B14F-4D97-AF65-F5344CB8AC3E}">
        <p14:creationId xmlns:p14="http://schemas.microsoft.com/office/powerpoint/2010/main" val="2358512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337940" y="5646193"/>
            <a:ext cx="7992888" cy="828675"/>
          </a:xfrm>
          <a:prstGeom prst="rect">
            <a:avLst/>
          </a:prstGeom>
        </p:spPr>
      </p:pic>
      <p:sp>
        <p:nvSpPr>
          <p:cNvPr id="11" name="Rectángulo 10"/>
          <p:cNvSpPr>
            <a:spLocks noChangeArrowheads="1"/>
          </p:cNvSpPr>
          <p:nvPr/>
        </p:nvSpPr>
        <p:spPr bwMode="auto">
          <a:xfrm flipH="1">
            <a:off x="0" y="-27384"/>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8194" name="Imagen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1524000" y="404664"/>
            <a:ext cx="9144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lgn="ctr">
              <a:spcBef>
                <a:spcPct val="0"/>
              </a:spcBef>
              <a:buFontTx/>
              <a:buNone/>
              <a:defRPr/>
            </a:pPr>
            <a:r>
              <a:rPr lang="es-ES_tradnl" altLang="es-ES_tradnl" sz="2000" b="1" dirty="0">
                <a:solidFill>
                  <a:schemeClr val="bg1"/>
                </a:solidFill>
                <a:latin typeface="Verdana" charset="0"/>
                <a:ea typeface="Verdana" charset="0"/>
                <a:cs typeface="Verdana" charset="0"/>
              </a:rPr>
              <a:t>HISTORIA</a:t>
            </a:r>
          </a:p>
          <a:p>
            <a:pPr algn="ctr">
              <a:spcBef>
                <a:spcPct val="0"/>
              </a:spcBef>
              <a:buFontTx/>
              <a:buNone/>
              <a:defRPr/>
            </a:pPr>
            <a:r>
              <a:rPr lang="es-ES_tradnl" altLang="es-ES_tradnl" sz="2000" b="1" dirty="0">
                <a:solidFill>
                  <a:schemeClr val="bg1"/>
                </a:solidFill>
                <a:latin typeface="Verdana" charset="0"/>
                <a:ea typeface="Verdana" charset="0"/>
                <a:cs typeface="Verdana" charset="0"/>
              </a:rPr>
              <a:t>Formación de Mentores - CPEIP</a:t>
            </a:r>
          </a:p>
        </p:txBody>
      </p:sp>
      <p:sp>
        <p:nvSpPr>
          <p:cNvPr id="12" name="Rectángulo 11"/>
          <p:cNvSpPr/>
          <p:nvPr/>
        </p:nvSpPr>
        <p:spPr>
          <a:xfrm>
            <a:off x="2005699" y="1745434"/>
            <a:ext cx="3979333" cy="3280385"/>
          </a:xfrm>
          <a:prstGeom prst="rect">
            <a:avLst/>
          </a:prstGeom>
        </p:spPr>
        <p:txBody>
          <a:bodyPr wrap="square" numCol="1">
            <a:spAutoFit/>
          </a:bodyPr>
          <a:lstStyle/>
          <a:p>
            <a:pPr>
              <a:lnSpc>
                <a:spcPct val="115000"/>
              </a:lnSpc>
              <a:spcAft>
                <a:spcPts val="1000"/>
              </a:spcAft>
            </a:pPr>
            <a:r>
              <a:rPr lang="es-C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 CURSOS REALIZADOS (2005-2018)</a:t>
            </a:r>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342900" indent="-342900" defTabSz="427038">
              <a:lnSpc>
                <a:spcPct val="115000"/>
              </a:lnSpc>
              <a:spcAft>
                <a:spcPts val="1000"/>
              </a:spcAft>
              <a:buFont typeface="Arial" panose="020B0604020202020204" pitchFamily="34" charset="0"/>
              <a:buChar char="•"/>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Formación de Mentores para docentes en Educación Básica y Educación Parvularia.</a:t>
            </a:r>
          </a:p>
          <a:p>
            <a:pPr marL="342900" indent="-342900" defTabSz="427038">
              <a:lnSpc>
                <a:spcPct val="115000"/>
              </a:lnSpc>
              <a:spcAft>
                <a:spcPts val="1000"/>
              </a:spcAft>
              <a:buFont typeface="Arial" panose="020B0604020202020204" pitchFamily="34" charset="0"/>
              <a:buChar char="•"/>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Formación de Mentores para docentes en Educación Básica, Parvularia y Diferencial.</a:t>
            </a:r>
          </a:p>
          <a:p>
            <a:pPr marL="342900" indent="-342900" defTabSz="427038">
              <a:lnSpc>
                <a:spcPct val="115000"/>
              </a:lnSpc>
              <a:spcAft>
                <a:spcPts val="1000"/>
              </a:spcAft>
              <a:buFont typeface="Arial" panose="020B0604020202020204" pitchFamily="34" charset="0"/>
              <a:buChar char="•"/>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Formación de Mentores para docentes de Educación Media.</a:t>
            </a:r>
          </a:p>
        </p:txBody>
      </p:sp>
      <p:sp>
        <p:nvSpPr>
          <p:cNvPr id="13" name="Rectángulo 12"/>
          <p:cNvSpPr/>
          <p:nvPr/>
        </p:nvSpPr>
        <p:spPr>
          <a:xfrm>
            <a:off x="6182162" y="1817440"/>
            <a:ext cx="4148666" cy="3301930"/>
          </a:xfrm>
          <a:prstGeom prst="rect">
            <a:avLst/>
          </a:prstGeom>
        </p:spPr>
        <p:txBody>
          <a:bodyPr wrap="square" numCol="1">
            <a:spAutoFit/>
          </a:bodyPr>
          <a:lstStyle/>
          <a:p>
            <a:pPr marL="342900" indent="-342900">
              <a:spcAft>
                <a:spcPts val="0"/>
              </a:spcAft>
              <a:buFont typeface="Arial" panose="020B0604020202020204" pitchFamily="34" charset="0"/>
              <a:buChar char="•"/>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Universidades participantes: </a:t>
            </a:r>
          </a:p>
          <a:p>
            <a:pPr>
              <a:spcAft>
                <a:spcPts val="0"/>
              </a:spcAft>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Pontificia U. Católica.</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Pontificia U. Católica de Valparaíso.</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Programa Inglés Abre Puertas.</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Católica de Temuco.</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Católica del Maule.</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de Concepción.</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de La Serena.</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de Los Lagos.</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de Playa Ancha.</a:t>
            </a:r>
          </a:p>
          <a:p>
            <a:pPr marL="284163">
              <a:spcAft>
                <a:spcPts val="0"/>
              </a:spcAft>
            </a:pP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 San Sebastián.</a:t>
            </a:r>
          </a:p>
          <a:p>
            <a:pPr>
              <a:lnSpc>
                <a:spcPct val="115000"/>
              </a:lnSpc>
              <a:spcAft>
                <a:spcPts val="1000"/>
              </a:spcAft>
            </a:pPr>
            <a:endPar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uadroTexto 3"/>
          <p:cNvSpPr txBox="1"/>
          <p:nvPr/>
        </p:nvSpPr>
        <p:spPr>
          <a:xfrm>
            <a:off x="1524000" y="5760323"/>
            <a:ext cx="9289032" cy="830997"/>
          </a:xfrm>
          <a:prstGeom prst="rect">
            <a:avLst/>
          </a:prstGeom>
          <a:noFill/>
        </p:spPr>
        <p:txBody>
          <a:bodyPr wrap="square" rtlCol="0">
            <a:spAutoFit/>
          </a:bodyPr>
          <a:lstStyle/>
          <a:p>
            <a:pPr algn="ct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Número docentes formados a la fecha: </a:t>
            </a:r>
            <a:r>
              <a:rPr lang="es-CL" sz="16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1364</a:t>
            </a:r>
          </a:p>
          <a:p>
            <a:pPr algn="ct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Regiones: Coquimbo, Valparaíso, RM, Maule, </a:t>
            </a:r>
            <a:r>
              <a:rPr lang="es-CL" sz="1600" dirty="0" err="1">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Bío</a:t>
            </a: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r>
              <a:rPr lang="es-CL" sz="1600" dirty="0" err="1">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Bío</a:t>
            </a:r>
            <a:r>
              <a:rPr lang="es-CL" sz="16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Araucanía, Los Lagos.  </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a:spLocks noChangeArrowheads="1"/>
          </p:cNvSpPr>
          <p:nvPr/>
        </p:nvSpPr>
        <p:spPr bwMode="auto">
          <a:xfrm flipH="1">
            <a:off x="0" y="-27384"/>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8194"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1524000" y="-138881"/>
            <a:ext cx="91440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lgn="ctr">
              <a:spcBef>
                <a:spcPct val="0"/>
              </a:spcBef>
              <a:buFontTx/>
              <a:buNone/>
              <a:defRPr/>
            </a:pPr>
            <a:endParaRPr lang="es-ES_tradnl" altLang="es-ES_tradnl"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spcBef>
                <a:spcPct val="0"/>
              </a:spcBef>
              <a:buFontTx/>
              <a:buNone/>
              <a:defRPr/>
            </a:pPr>
            <a:r>
              <a:rPr lang="es-ES_tradnl" altLang="es-ES_tradnl" sz="2000" b="1" dirty="0">
                <a:solidFill>
                  <a:schemeClr val="bg1"/>
                </a:solidFill>
                <a:latin typeface="Verdana" panose="020B0604030504040204" pitchFamily="34" charset="0"/>
                <a:ea typeface="Verdana" panose="020B0604030504040204" pitchFamily="34" charset="0"/>
                <a:cs typeface="Verdana" panose="020B0604030504040204" pitchFamily="34" charset="0"/>
              </a:rPr>
              <a:t>Distribución de los  1.364 docentes mentores/as a nivel nacional</a:t>
            </a:r>
          </a:p>
        </p:txBody>
      </p:sp>
      <p:graphicFrame>
        <p:nvGraphicFramePr>
          <p:cNvPr id="10" name="Gráfico 9"/>
          <p:cNvGraphicFramePr>
            <a:graphicFrameLocks/>
          </p:cNvGraphicFramePr>
          <p:nvPr>
            <p:extLst>
              <p:ext uri="{D42A27DB-BD31-4B8C-83A1-F6EECF244321}">
                <p14:modId xmlns:p14="http://schemas.microsoft.com/office/powerpoint/2010/main" val="1219067385"/>
              </p:ext>
            </p:extLst>
          </p:nvPr>
        </p:nvGraphicFramePr>
        <p:xfrm>
          <a:off x="1847528" y="1556792"/>
          <a:ext cx="8410897" cy="40000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297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n 10"/>
          <p:cNvPicPr>
            <a:picLocks noChangeAspect="1"/>
          </p:cNvPicPr>
          <p:nvPr/>
        </p:nvPicPr>
        <p:blipFill>
          <a:blip r:embed="rId2" cstate="email">
            <a:extLst>
              <a:ext uri="{28A0092B-C50C-407E-A947-70E740481C1C}">
                <a14:useLocalDpi xmlns:a14="http://schemas.microsoft.com/office/drawing/2010/main" val="0"/>
              </a:ext>
            </a:extLst>
          </a:blip>
          <a:srcRect r="45959"/>
          <a:stretch>
            <a:fillRect/>
          </a:stretch>
        </p:blipFill>
        <p:spPr bwMode="auto">
          <a:xfrm>
            <a:off x="5327651" y="2730500"/>
            <a:ext cx="1536700" cy="139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5" name="Imagen 11"/>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27650" y="6713538"/>
            <a:ext cx="1538288" cy="144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CuadroTexto 2">
            <a:extLst>
              <a:ext uri="{FF2B5EF4-FFF2-40B4-BE49-F238E27FC236}">
                <a16:creationId xmlns:a16="http://schemas.microsoft.com/office/drawing/2014/main" id="{364C24CA-696D-4C77-B521-2A781DC80480}"/>
              </a:ext>
            </a:extLst>
          </p:cNvPr>
          <p:cNvSpPr txBox="1">
            <a:spLocks noChangeArrowheads="1"/>
          </p:cNvSpPr>
          <p:nvPr/>
        </p:nvSpPr>
        <p:spPr bwMode="auto">
          <a:xfrm>
            <a:off x="1524000" y="6269250"/>
            <a:ext cx="91440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b">
            <a:spAutoFit/>
          </a:bodyPr>
          <a:lstStyle>
            <a:lvl1pPr>
              <a:spcBef>
                <a:spcPct val="20000"/>
              </a:spcBef>
              <a:buFont typeface="Arial" charset="0"/>
              <a:buChar char="•"/>
              <a:defRPr sz="3200">
                <a:solidFill>
                  <a:schemeClr val="tx1"/>
                </a:solidFill>
                <a:latin typeface="Calibri" charset="0"/>
                <a:ea typeface="ＭＳ Ｐゴシック" charset="-128"/>
                <a:cs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cs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cs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cs typeface="ＭＳ Ｐゴシック"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ＭＳ Ｐゴシック" charset="-128"/>
                <a:cs typeface="ＭＳ Ｐゴシック" charset="-128"/>
              </a:defRPr>
            </a:lvl9pPr>
          </a:lstStyle>
          <a:p>
            <a:pPr algn="ctr">
              <a:spcBef>
                <a:spcPct val="0"/>
              </a:spcBef>
              <a:buFontTx/>
              <a:buNone/>
              <a:defRPr/>
            </a:pPr>
            <a:r>
              <a:rPr lang="es-ES_tradnl" altLang="es-ES_tradnl" sz="2000" dirty="0">
                <a:solidFill>
                  <a:schemeClr val="accent1">
                    <a:lumMod val="75000"/>
                  </a:schemeClr>
                </a:solidFill>
                <a:latin typeface="Verdana" charset="0"/>
                <a:ea typeface="Verdana" charset="0"/>
                <a:cs typeface="Verdana" charset="0"/>
              </a:rPr>
              <a:t>www.cpeip.cl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p:cNvSpPr>
            <a:spLocks noChangeArrowheads="1"/>
          </p:cNvSpPr>
          <p:nvPr/>
        </p:nvSpPr>
        <p:spPr bwMode="auto">
          <a:xfrm>
            <a:off x="0" y="0"/>
            <a:ext cx="12192000" cy="6858000"/>
          </a:xfrm>
          <a:prstGeom prst="rect">
            <a:avLst/>
          </a:prstGeom>
          <a:solidFill>
            <a:srgbClr val="00A69C"/>
          </a:solidFill>
          <a:ln w="9525">
            <a:no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4099"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72867" y="2"/>
            <a:ext cx="1152525"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00" name="CuadroTexto 1"/>
          <p:cNvSpPr txBox="1">
            <a:spLocks noChangeArrowheads="1"/>
          </p:cNvSpPr>
          <p:nvPr/>
        </p:nvSpPr>
        <p:spPr bwMode="auto">
          <a:xfrm>
            <a:off x="1884330" y="5251549"/>
            <a:ext cx="8258366"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s-CL" sz="2000" dirty="0">
                <a:solidFill>
                  <a:srgbClr val="FFFFFF"/>
                </a:solidFill>
                <a:latin typeface="gobCL" charset="0"/>
              </a:rPr>
              <a:t>El Sistema de Desarrollo Docente consolida el </a:t>
            </a:r>
            <a:r>
              <a:rPr lang="es-CL" sz="2000" b="1" dirty="0">
                <a:solidFill>
                  <a:srgbClr val="FFFFFF"/>
                </a:solidFill>
                <a:latin typeface="gobCL" charset="0"/>
              </a:rPr>
              <a:t>rol de la profesión </a:t>
            </a:r>
            <a:r>
              <a:rPr lang="es-CL" sz="2000" dirty="0">
                <a:solidFill>
                  <a:srgbClr val="FFFFFF"/>
                </a:solidFill>
                <a:latin typeface="gobCL" charset="0"/>
              </a:rPr>
              <a:t>docente como clave para </a:t>
            </a:r>
            <a:r>
              <a:rPr lang="es-CL" sz="2000" b="1" dirty="0">
                <a:solidFill>
                  <a:srgbClr val="FFFFFF"/>
                </a:solidFill>
                <a:latin typeface="gobCL" charset="0"/>
              </a:rPr>
              <a:t>asegurar el aprendizaje de todos los estudiantes</a:t>
            </a:r>
            <a:r>
              <a:rPr lang="es-CL" sz="2000" dirty="0">
                <a:solidFill>
                  <a:srgbClr val="FFFFFF"/>
                </a:solidFill>
                <a:latin typeface="gobCL" charset="0"/>
              </a:rPr>
              <a:t>. </a:t>
            </a:r>
          </a:p>
        </p:txBody>
      </p:sp>
      <p:sp>
        <p:nvSpPr>
          <p:cNvPr id="4104" name="Rectángulo 14"/>
          <p:cNvSpPr>
            <a:spLocks noChangeArrowheads="1"/>
          </p:cNvSpPr>
          <p:nvPr/>
        </p:nvSpPr>
        <p:spPr bwMode="auto">
          <a:xfrm>
            <a:off x="6096000" y="3738363"/>
            <a:ext cx="2916324"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CL" sz="1600" dirty="0">
                <a:solidFill>
                  <a:srgbClr val="FFFFFF"/>
                </a:solidFill>
                <a:latin typeface="gobCL" charset="0"/>
              </a:rPr>
              <a:t>Organismo central en la implementación del </a:t>
            </a:r>
            <a:r>
              <a:rPr lang="es-CL" sz="1600" b="1" dirty="0">
                <a:solidFill>
                  <a:srgbClr val="FFFFFF"/>
                </a:solidFill>
                <a:latin typeface="gobCL"/>
                <a:cs typeface="gobCL"/>
              </a:rPr>
              <a:t>SDPD</a:t>
            </a:r>
          </a:p>
        </p:txBody>
      </p:sp>
      <p:sp>
        <p:nvSpPr>
          <p:cNvPr id="4106" name="Rectángulo 22"/>
          <p:cNvSpPr>
            <a:spLocks noChangeArrowheads="1"/>
          </p:cNvSpPr>
          <p:nvPr/>
        </p:nvSpPr>
        <p:spPr bwMode="auto">
          <a:xfrm>
            <a:off x="2606994" y="3721158"/>
            <a:ext cx="3492388"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CL" sz="1600" dirty="0">
                <a:solidFill>
                  <a:srgbClr val="FFFFFF"/>
                </a:solidFill>
                <a:latin typeface="gobCL" charset="0"/>
              </a:rPr>
              <a:t>Crea el Sistema de Desarrollo Profesional Docente</a:t>
            </a:r>
            <a:endParaRPr lang="es-CL" sz="1600" dirty="0">
              <a:solidFill>
                <a:srgbClr val="FFFFFF"/>
              </a:solidFill>
            </a:endParaRPr>
          </a:p>
        </p:txBody>
      </p:sp>
      <p:sp>
        <p:nvSpPr>
          <p:cNvPr id="17" name="CuadroTexto 3"/>
          <p:cNvSpPr txBox="1">
            <a:spLocks noChangeArrowheads="1"/>
          </p:cNvSpPr>
          <p:nvPr/>
        </p:nvSpPr>
        <p:spPr bwMode="auto">
          <a:xfrm>
            <a:off x="3125390" y="3278392"/>
            <a:ext cx="2390013"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ctr"/>
            <a:r>
              <a:rPr lang="es-CL" sz="1800" b="1" dirty="0">
                <a:solidFill>
                  <a:srgbClr val="FFFFFF"/>
                </a:solidFill>
                <a:latin typeface="gobCL Light"/>
                <a:cs typeface="gobCL Light"/>
              </a:rPr>
              <a:t>Ley </a:t>
            </a:r>
            <a:r>
              <a:rPr lang="es-CL" sz="1800" b="1" dirty="0">
                <a:solidFill>
                  <a:srgbClr val="FFFFFF"/>
                </a:solidFill>
                <a:latin typeface="gobCL" charset="0"/>
              </a:rPr>
              <a:t>20.903 </a:t>
            </a:r>
            <a:r>
              <a:rPr lang="es-CL" sz="1800" b="1" dirty="0">
                <a:solidFill>
                  <a:srgbClr val="FFFFFF"/>
                </a:solidFill>
                <a:latin typeface="gobCL Light"/>
                <a:cs typeface="gobCL Light"/>
              </a:rPr>
              <a:t>(2016)</a:t>
            </a:r>
          </a:p>
        </p:txBody>
      </p:sp>
      <p:sp>
        <p:nvSpPr>
          <p:cNvPr id="19" name="CuadroTexto 18">
            <a:extLst>
              <a:ext uri="{FF2B5EF4-FFF2-40B4-BE49-F238E27FC236}">
                <a16:creationId xmlns:a16="http://schemas.microsoft.com/office/drawing/2014/main" id="{75744B6B-A70E-4524-8BF2-85AF5747E836}"/>
              </a:ext>
            </a:extLst>
          </p:cNvPr>
          <p:cNvSpPr txBox="1"/>
          <p:nvPr/>
        </p:nvSpPr>
        <p:spPr bwMode="auto">
          <a:xfrm>
            <a:off x="7205220" y="3338984"/>
            <a:ext cx="715260" cy="369332"/>
          </a:xfrm>
          <a:prstGeom prst="rect">
            <a:avLst/>
          </a:prstGeom>
          <a:noFill/>
        </p:spPr>
        <p:txBody>
          <a:bodyPr wrap="none">
            <a:spAutoFit/>
          </a:bodyPr>
          <a:lstStyle/>
          <a:p>
            <a:pPr algn="ctr">
              <a:defRPr/>
            </a:pPr>
            <a:r>
              <a:rPr lang="es-CL" b="1" dirty="0">
                <a:solidFill>
                  <a:srgbClr val="FFFFFF"/>
                </a:solidFill>
                <a:latin typeface="gobCL" pitchFamily="50" charset="0"/>
                <a:ea typeface="MS PGothic" panose="020B0600070205080204" pitchFamily="34" charset="-128"/>
                <a:cs typeface="+mn-cs"/>
              </a:rPr>
              <a:t>CPEIP</a:t>
            </a:r>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065924" y="878698"/>
            <a:ext cx="3763013" cy="707265"/>
          </a:xfrm>
          <a:prstGeom prst="rect">
            <a:avLst/>
          </a:prstGeom>
        </p:spPr>
      </p:pic>
      <p:sp>
        <p:nvSpPr>
          <p:cNvPr id="22" name="Rectángulo 1"/>
          <p:cNvSpPr>
            <a:spLocks noChangeArrowheads="1"/>
          </p:cNvSpPr>
          <p:nvPr/>
        </p:nvSpPr>
        <p:spPr bwMode="auto">
          <a:xfrm>
            <a:off x="4183742" y="910461"/>
            <a:ext cx="337910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ES" sz="3600" b="1" dirty="0">
                <a:solidFill>
                  <a:schemeClr val="bg1"/>
                </a:solidFill>
                <a:latin typeface="+mj-lt"/>
              </a:rPr>
              <a:t>Ley </a:t>
            </a:r>
            <a:r>
              <a:rPr lang="es-ES" sz="3600" dirty="0">
                <a:solidFill>
                  <a:schemeClr val="bg1"/>
                </a:solidFill>
                <a:latin typeface="+mj-lt"/>
                <a:cs typeface="gobCL Light"/>
              </a:rPr>
              <a:t>20.903</a:t>
            </a:r>
          </a:p>
        </p:txBody>
      </p:sp>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64420" y="2235213"/>
            <a:ext cx="1396861" cy="823853"/>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684684" y="4801472"/>
            <a:ext cx="657658" cy="183758"/>
          </a:xfrm>
          <a:prstGeom prst="rect">
            <a:avLst/>
          </a:prstGeom>
        </p:spPr>
      </p:pic>
      <p:pic>
        <p:nvPicPr>
          <p:cNvPr id="5" name="Imagen 4"/>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014770" y="2106669"/>
            <a:ext cx="611255" cy="924856"/>
          </a:xfrm>
          <a:prstGeom prst="rect">
            <a:avLst/>
          </a:prstGeom>
        </p:spPr>
      </p:pic>
      <p:cxnSp>
        <p:nvCxnSpPr>
          <p:cNvPr id="7" name="Conector recto 6"/>
          <p:cNvCxnSpPr/>
          <p:nvPr/>
        </p:nvCxnSpPr>
        <p:spPr>
          <a:xfrm>
            <a:off x="2089077" y="4509120"/>
            <a:ext cx="784887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Imagen 7"/>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745126" y="2433037"/>
            <a:ext cx="404608" cy="404608"/>
          </a:xfrm>
          <a:prstGeom prst="rect">
            <a:avLst/>
          </a:prstGeom>
        </p:spPr>
      </p:pic>
    </p:spTree>
    <p:extLst>
      <p:ext uri="{BB962C8B-B14F-4D97-AF65-F5344CB8AC3E}">
        <p14:creationId xmlns:p14="http://schemas.microsoft.com/office/powerpoint/2010/main" val="110640219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ángulo 15"/>
          <p:cNvSpPr>
            <a:spLocks noChangeArrowheads="1"/>
          </p:cNvSpPr>
          <p:nvPr/>
        </p:nvSpPr>
        <p:spPr bwMode="auto">
          <a:xfrm>
            <a:off x="0" y="0"/>
            <a:ext cx="12192000" cy="1412776"/>
          </a:xfrm>
          <a:prstGeom prst="rect">
            <a:avLst/>
          </a:prstGeom>
          <a:solidFill>
            <a:srgbClr val="00A69C"/>
          </a:solidFill>
          <a:ln w="9525">
            <a:no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pic>
        <p:nvPicPr>
          <p:cNvPr id="5122"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72867" y="2"/>
            <a:ext cx="1152525"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3" name="CuadroTexto 1"/>
          <p:cNvSpPr txBox="1">
            <a:spLocks noChangeArrowheads="1"/>
          </p:cNvSpPr>
          <p:nvPr/>
        </p:nvSpPr>
        <p:spPr bwMode="auto">
          <a:xfrm>
            <a:off x="3961210" y="1664595"/>
            <a:ext cx="6023372"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200">
                <a:solidFill>
                  <a:schemeClr val="tx1"/>
                </a:solidFill>
                <a:latin typeface="Calibri" charset="0"/>
                <a:ea typeface="MS PGothic" charset="0"/>
                <a:cs typeface="MS PGothic" charset="0"/>
              </a:defRPr>
            </a:lvl1pPr>
            <a:lvl2pPr>
              <a:defRPr sz="2800">
                <a:solidFill>
                  <a:schemeClr val="tx1"/>
                </a:solidFill>
                <a:latin typeface="Calibri" charset="0"/>
                <a:ea typeface="MS PGothic" charset="0"/>
                <a:cs typeface="MS PGothic" charset="0"/>
              </a:defRPr>
            </a:lvl2pPr>
            <a:lvl3pPr>
              <a:defRPr sz="2400">
                <a:solidFill>
                  <a:schemeClr val="tx1"/>
                </a:solidFill>
                <a:latin typeface="Calibri" charset="0"/>
                <a:ea typeface="MS PGothic" charset="0"/>
                <a:cs typeface="MS PGothic" charset="0"/>
              </a:defRPr>
            </a:lvl3pPr>
            <a:lvl4pPr>
              <a:defRPr sz="2000">
                <a:solidFill>
                  <a:schemeClr val="tx1"/>
                </a:solidFill>
                <a:latin typeface="Calibri" charset="0"/>
                <a:ea typeface="MS PGothic" charset="0"/>
                <a:cs typeface="MS PGothic" charset="0"/>
              </a:defRPr>
            </a:lvl4pPr>
            <a:lvl5pPr>
              <a:defRPr sz="2000">
                <a:solidFill>
                  <a:schemeClr val="tx1"/>
                </a:solidFill>
                <a:latin typeface="Calibri" charset="0"/>
                <a:ea typeface="MS PGothic" charset="0"/>
                <a:cs typeface="MS PGothic" charset="0"/>
              </a:defRPr>
            </a:lvl5pPr>
            <a:lvl6pPr eaLnBrk="0" fontAlgn="base" hangingPunct="0">
              <a:spcAft>
                <a:spcPct val="0"/>
              </a:spcAft>
              <a:buFont typeface="Arial" charset="0"/>
              <a:buChar char="»"/>
              <a:defRPr sz="2000">
                <a:solidFill>
                  <a:schemeClr val="tx1"/>
                </a:solidFill>
                <a:latin typeface="Calibri" charset="0"/>
                <a:ea typeface="MS PGothic" charset="0"/>
                <a:cs typeface="MS PGothic" charset="0"/>
              </a:defRPr>
            </a:lvl6pPr>
            <a:lvl7pPr eaLnBrk="0" fontAlgn="base" hangingPunct="0">
              <a:spcAft>
                <a:spcPct val="0"/>
              </a:spcAft>
              <a:buFont typeface="Arial" charset="0"/>
              <a:buChar char="»"/>
              <a:defRPr sz="2000">
                <a:solidFill>
                  <a:schemeClr val="tx1"/>
                </a:solidFill>
                <a:latin typeface="Calibri" charset="0"/>
                <a:ea typeface="MS PGothic" charset="0"/>
                <a:cs typeface="MS PGothic" charset="0"/>
              </a:defRPr>
            </a:lvl7pPr>
            <a:lvl8pPr eaLnBrk="0" fontAlgn="base" hangingPunct="0">
              <a:spcAft>
                <a:spcPct val="0"/>
              </a:spcAft>
              <a:buFont typeface="Arial" charset="0"/>
              <a:buChar char="»"/>
              <a:defRPr sz="2000">
                <a:solidFill>
                  <a:schemeClr val="tx1"/>
                </a:solidFill>
                <a:latin typeface="Calibri" charset="0"/>
                <a:ea typeface="MS PGothic" charset="0"/>
                <a:cs typeface="MS PGothic" charset="0"/>
              </a:defRPr>
            </a:lvl8pPr>
            <a:lvl9pPr eaLnBrk="0" fontAlgn="base" hangingPunct="0">
              <a:spcAft>
                <a:spcPct val="0"/>
              </a:spcAft>
              <a:buFont typeface="Arial" charset="0"/>
              <a:buChar char="»"/>
              <a:defRPr sz="2000">
                <a:solidFill>
                  <a:schemeClr val="tx1"/>
                </a:solidFill>
                <a:latin typeface="Calibri" charset="0"/>
                <a:ea typeface="MS PGothic" charset="0"/>
                <a:cs typeface="MS PGothic" charset="0"/>
              </a:defRPr>
            </a:lvl9pPr>
          </a:lstStyle>
          <a:p>
            <a:pPr algn="just">
              <a:buClr>
                <a:srgbClr val="FF0000"/>
              </a:buClr>
              <a:buFont typeface="Arial" charset="0"/>
              <a:buNone/>
            </a:pP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Crea el Sistema de Desarrollo Profesional Docente, y define las bases de una política pública que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potencia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orienta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y </a:t>
            </a:r>
            <a:r>
              <a:rPr lang="es-CL" sz="1600" b="1" dirty="0">
                <a:solidFill>
                  <a:srgbClr val="376092"/>
                </a:solidFill>
                <a:latin typeface="Verdana" panose="020B0604030504040204" pitchFamily="34" charset="0"/>
                <a:ea typeface="Verdana" panose="020B0604030504040204" pitchFamily="34" charset="0"/>
                <a:cs typeface="Verdana" panose="020B0604030504040204" pitchFamily="34" charset="0"/>
              </a:rPr>
              <a:t>regula</a:t>
            </a:r>
            <a:r>
              <a:rPr lang="es-CL" sz="1600" dirty="0">
                <a:solidFill>
                  <a:srgbClr val="376092"/>
                </a:solidFill>
                <a:latin typeface="Verdana" panose="020B0604030504040204" pitchFamily="34" charset="0"/>
                <a:ea typeface="Verdana" panose="020B0604030504040204" pitchFamily="34" charset="0"/>
                <a:cs typeface="Verdana" panose="020B0604030504040204" pitchFamily="34" charset="0"/>
              </a:rPr>
              <a:t> el desarrollo de docentes y educadores, con instrumentos de evaluación, formación, acompañamiento y reconocimiento profesional como elementos centrales de un sistema educativo de calidad. </a:t>
            </a:r>
          </a:p>
        </p:txBody>
      </p:sp>
      <p:sp>
        <p:nvSpPr>
          <p:cNvPr id="7" name="CuadroTexto 6">
            <a:extLst>
              <a:ext uri="{FF2B5EF4-FFF2-40B4-BE49-F238E27FC236}">
                <a16:creationId xmlns:a16="http://schemas.microsoft.com/office/drawing/2014/main" id="{F356F5FE-5DAB-48FC-8C60-3020FBE896D1}"/>
              </a:ext>
            </a:extLst>
          </p:cNvPr>
          <p:cNvSpPr txBox="1"/>
          <p:nvPr/>
        </p:nvSpPr>
        <p:spPr>
          <a:xfrm>
            <a:off x="1544675" y="1835822"/>
            <a:ext cx="1591013" cy="830997"/>
          </a:xfrm>
          <a:prstGeom prst="rect">
            <a:avLst/>
          </a:prstGeom>
          <a:noFill/>
        </p:spPr>
        <p:txBody>
          <a:bodyPr wrap="none">
            <a:spAutoFit/>
          </a:bodyPr>
          <a:lstStyle/>
          <a:p>
            <a:pPr>
              <a:defRPr/>
            </a:pPr>
            <a:r>
              <a:rPr lang="es-CL" sz="2400" dirty="0">
                <a:solidFill>
                  <a:srgbClr val="376092"/>
                </a:solidFill>
                <a:latin typeface="Verdana" panose="020B0604030504040204" pitchFamily="34" charset="0"/>
                <a:ea typeface="Verdana" panose="020B0604030504040204" pitchFamily="34" charset="0"/>
                <a:cs typeface="Verdana" panose="020B0604030504040204" pitchFamily="34" charset="0"/>
              </a:rPr>
              <a:t>Objetivo </a:t>
            </a:r>
          </a:p>
          <a:p>
            <a:pPr>
              <a:defRPr/>
            </a:pPr>
            <a:r>
              <a:rPr lang="es-CL" sz="2400" b="1" dirty="0">
                <a:solidFill>
                  <a:srgbClr val="376092"/>
                </a:solidFill>
                <a:latin typeface="Verdana" panose="020B0604030504040204" pitchFamily="34" charset="0"/>
                <a:ea typeface="Verdana" panose="020B0604030504040204" pitchFamily="34" charset="0"/>
                <a:cs typeface="Verdana" panose="020B0604030504040204" pitchFamily="34" charset="0"/>
              </a:rPr>
              <a:t>General</a:t>
            </a:r>
          </a:p>
        </p:txBody>
      </p:sp>
      <p:sp>
        <p:nvSpPr>
          <p:cNvPr id="17" name="Rectángulo 1"/>
          <p:cNvSpPr>
            <a:spLocks noChangeArrowheads="1"/>
          </p:cNvSpPr>
          <p:nvPr/>
        </p:nvSpPr>
        <p:spPr bwMode="auto">
          <a:xfrm>
            <a:off x="1524000" y="404666"/>
            <a:ext cx="91440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ES" sz="3600" b="1" dirty="0">
                <a:solidFill>
                  <a:schemeClr val="bg1"/>
                </a:solidFill>
                <a:latin typeface="gobCL"/>
                <a:cs typeface="gobCL"/>
              </a:rPr>
              <a:t>Objetivos</a:t>
            </a:r>
            <a:r>
              <a:rPr lang="es-ES" sz="3600" dirty="0">
                <a:solidFill>
                  <a:schemeClr val="bg1"/>
                </a:solidFill>
                <a:latin typeface="gobCL Light"/>
                <a:cs typeface="gobCL Light"/>
              </a:rPr>
              <a:t> de la </a:t>
            </a:r>
            <a:r>
              <a:rPr lang="es-ES" sz="3600" b="1" dirty="0">
                <a:solidFill>
                  <a:schemeClr val="bg1"/>
                </a:solidFill>
                <a:latin typeface="gobCL"/>
                <a:cs typeface="gobCL"/>
              </a:rPr>
              <a:t>Ley 20.903</a:t>
            </a:r>
          </a:p>
        </p:txBody>
      </p:sp>
      <p:sp>
        <p:nvSpPr>
          <p:cNvPr id="18" name="CuadroTexto 17">
            <a:extLst>
              <a:ext uri="{FF2B5EF4-FFF2-40B4-BE49-F238E27FC236}">
                <a16:creationId xmlns:a16="http://schemas.microsoft.com/office/drawing/2014/main" id="{F356F5FE-5DAB-48FC-8C60-3020FBE896D1}"/>
              </a:ext>
            </a:extLst>
          </p:cNvPr>
          <p:cNvSpPr txBox="1"/>
          <p:nvPr/>
        </p:nvSpPr>
        <p:spPr>
          <a:xfrm>
            <a:off x="1496931" y="4089827"/>
            <a:ext cx="2095445" cy="830997"/>
          </a:xfrm>
          <a:prstGeom prst="rect">
            <a:avLst/>
          </a:prstGeom>
          <a:noFill/>
        </p:spPr>
        <p:txBody>
          <a:bodyPr wrap="none">
            <a:spAutoFit/>
          </a:bodyPr>
          <a:lstStyle/>
          <a:p>
            <a:pPr>
              <a:defRPr/>
            </a:pPr>
            <a:r>
              <a:rPr lang="es-CL" sz="2400" dirty="0">
                <a:solidFill>
                  <a:srgbClr val="376092"/>
                </a:solidFill>
                <a:latin typeface="Verdana" panose="020B0604030504040204" pitchFamily="34" charset="0"/>
                <a:ea typeface="Verdana" panose="020B0604030504040204" pitchFamily="34" charset="0"/>
                <a:cs typeface="Verdana" panose="020B0604030504040204" pitchFamily="34" charset="0"/>
              </a:rPr>
              <a:t>Objetivos </a:t>
            </a:r>
          </a:p>
          <a:p>
            <a:pPr>
              <a:defRPr/>
            </a:pPr>
            <a:r>
              <a:rPr lang="es-CL" sz="2400" b="1" dirty="0">
                <a:solidFill>
                  <a:srgbClr val="376092"/>
                </a:solidFill>
                <a:latin typeface="Verdana" panose="020B0604030504040204" pitchFamily="34" charset="0"/>
                <a:ea typeface="Verdana" panose="020B0604030504040204" pitchFamily="34" charset="0"/>
                <a:cs typeface="Verdana" panose="020B0604030504040204" pitchFamily="34" charset="0"/>
              </a:rPr>
              <a:t>Específicos</a:t>
            </a:r>
          </a:p>
        </p:txBody>
      </p:sp>
      <p:cxnSp>
        <p:nvCxnSpPr>
          <p:cNvPr id="19" name="Conector recto 18"/>
          <p:cNvCxnSpPr/>
          <p:nvPr/>
        </p:nvCxnSpPr>
        <p:spPr>
          <a:xfrm>
            <a:off x="3569790" y="1664595"/>
            <a:ext cx="30271" cy="4788741"/>
          </a:xfrm>
          <a:prstGeom prst="line">
            <a:avLst/>
          </a:prstGeom>
          <a:ln>
            <a:solidFill>
              <a:srgbClr val="00A69C"/>
            </a:solidFill>
          </a:ln>
        </p:spPr>
        <p:style>
          <a:lnRef idx="1">
            <a:schemeClr val="accent1"/>
          </a:lnRef>
          <a:fillRef idx="0">
            <a:schemeClr val="accent1"/>
          </a:fillRef>
          <a:effectRef idx="0">
            <a:schemeClr val="accent1"/>
          </a:effectRef>
          <a:fontRef idx="minor">
            <a:schemeClr val="tx1"/>
          </a:fontRef>
        </p:style>
      </p:cxnSp>
      <p:sp>
        <p:nvSpPr>
          <p:cNvPr id="9" name="CuadroTexto 8"/>
          <p:cNvSpPr txBox="1"/>
          <p:nvPr/>
        </p:nvSpPr>
        <p:spPr>
          <a:xfrm>
            <a:off x="3872555" y="3616467"/>
            <a:ext cx="6840760" cy="584775"/>
          </a:xfrm>
          <a:prstGeom prst="rect">
            <a:avLst/>
          </a:prstGeom>
          <a:noFill/>
        </p:spPr>
        <p:txBody>
          <a:bodyPr wrap="square" rtlCol="0">
            <a:spAutoFit/>
          </a:bodyPr>
          <a:lstStyle/>
          <a:p>
            <a:pPr>
              <a:buClr>
                <a:srgbClr val="FF0000"/>
              </a:buClr>
            </a:pPr>
            <a:r>
              <a:rPr lang="es-CL" sz="1600" b="1" dirty="0">
                <a:solidFill>
                  <a:srgbClr val="E73346"/>
                </a:solidFill>
                <a:latin typeface="Verdana" panose="020B0604030504040204" pitchFamily="34" charset="0"/>
                <a:ea typeface="Verdana" panose="020B0604030504040204" pitchFamily="34" charset="0"/>
                <a:cs typeface="Verdana" panose="020B0604030504040204" pitchFamily="34" charset="0"/>
              </a:rPr>
              <a:t>1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Promover la calidad de la formación inicial de profesores</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0" name="CuadroTexto 9"/>
          <p:cNvSpPr txBox="1"/>
          <p:nvPr/>
        </p:nvSpPr>
        <p:spPr>
          <a:xfrm>
            <a:off x="3872555" y="4114403"/>
            <a:ext cx="5951089" cy="584775"/>
          </a:xfrm>
          <a:prstGeom prst="rect">
            <a:avLst/>
          </a:prstGeom>
          <a:noFill/>
        </p:spPr>
        <p:txBody>
          <a:bodyPr wrap="square" rtlCol="0">
            <a:spAutoFit/>
          </a:bodyPr>
          <a:lstStyle/>
          <a:p>
            <a:pPr>
              <a:buClr>
                <a:srgbClr val="FF0000"/>
              </a:buClr>
              <a:defRPr/>
            </a:pPr>
            <a:r>
              <a:rPr lang="es-CL" alt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2 </a:t>
            </a:r>
            <a:r>
              <a:rPr lang="es-CL" alt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Fortalecer la profesionalidad docente</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1" name="CuadroTexto 10"/>
          <p:cNvSpPr txBox="1"/>
          <p:nvPr/>
        </p:nvSpPr>
        <p:spPr>
          <a:xfrm>
            <a:off x="3872555" y="4635755"/>
            <a:ext cx="6840760" cy="584775"/>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3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Acompañar a los docentes a lo largo de toda su trayectoria</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3" name="CuadroTexto 12"/>
          <p:cNvSpPr txBox="1"/>
          <p:nvPr/>
        </p:nvSpPr>
        <p:spPr>
          <a:xfrm>
            <a:off x="3872555" y="5193405"/>
            <a:ext cx="7393333" cy="584775"/>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4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Generar un modelo de formación en servicio vinculado al territorio</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
        <p:nvSpPr>
          <p:cNvPr id="14" name="CuadroTexto 13"/>
          <p:cNvSpPr txBox="1"/>
          <p:nvPr/>
        </p:nvSpPr>
        <p:spPr>
          <a:xfrm>
            <a:off x="3894650" y="5714757"/>
            <a:ext cx="7302517" cy="830997"/>
          </a:xfrm>
          <a:prstGeom prst="rect">
            <a:avLst/>
          </a:prstGeom>
          <a:noFill/>
        </p:spPr>
        <p:txBody>
          <a:bodyPr wrap="square" rtlCol="0">
            <a:spAutoFit/>
          </a:bodyPr>
          <a:lstStyle/>
          <a:p>
            <a:pPr>
              <a:buClr>
                <a:srgbClr val="FF0000"/>
              </a:buClr>
            </a:pPr>
            <a:r>
              <a:rPr lang="es-CL" sz="1600" b="1" dirty="0">
                <a:solidFill>
                  <a:srgbClr val="E32537"/>
                </a:solidFill>
                <a:latin typeface="Verdana" panose="020B0604030504040204" pitchFamily="34" charset="0"/>
                <a:ea typeface="Verdana" panose="020B0604030504040204" pitchFamily="34" charset="0"/>
                <a:cs typeface="Verdana" panose="020B0604030504040204" pitchFamily="34" charset="0"/>
              </a:rPr>
              <a:t>5 </a:t>
            </a:r>
            <a:r>
              <a:rPr lang="es-CL" sz="1600" dirty="0">
                <a:solidFill>
                  <a:srgbClr val="595959"/>
                </a:solidFill>
                <a:latin typeface="Verdana" panose="020B0604030504040204" pitchFamily="34" charset="0"/>
                <a:ea typeface="Verdana" panose="020B0604030504040204" pitchFamily="34" charset="0"/>
                <a:cs typeface="Verdana" panose="020B0604030504040204" pitchFamily="34" charset="0"/>
              </a:rPr>
              <a:t>Fomentar la colaboración en el sistema y el aprendizaje entre docentes</a:t>
            </a: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615574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p:cNvSpPr>
            <a:spLocks noChangeArrowheads="1"/>
          </p:cNvSpPr>
          <p:nvPr/>
        </p:nvSpPr>
        <p:spPr bwMode="auto">
          <a:xfrm>
            <a:off x="0" y="-23813"/>
            <a:ext cx="2706142"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27" name="TextBox 5"/>
          <p:cNvSpPr txBox="1"/>
          <p:nvPr/>
        </p:nvSpPr>
        <p:spPr>
          <a:xfrm>
            <a:off x="5375920" y="1313200"/>
            <a:ext cx="5904656" cy="4770537"/>
          </a:xfrm>
          <a:prstGeom prst="rect">
            <a:avLst/>
          </a:prstGeom>
          <a:noFill/>
        </p:spPr>
        <p:txBody>
          <a:bodyPr wrap="square">
            <a:spAutoFit/>
          </a:bodyPr>
          <a:lstStyle/>
          <a:p>
            <a:pPr lvl="0"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Aborda el ingreso a los estudios de pedagogía y el </a:t>
            </a:r>
            <a:r>
              <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desarrollo de una carrera profesional.</a:t>
            </a:r>
            <a:br>
              <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br>
            <a:endPar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lgn="just"/>
            <a:endPar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Mejora sustantivamente las condiciones para el ejercicio profesional con una nueva </a:t>
            </a:r>
            <a:r>
              <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escala de remuneraciones </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acorde a distintos niveles de desarrollo y con un </a:t>
            </a:r>
            <a:r>
              <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aumento de horas no lectivas</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p>
          <a:p>
            <a:pPr lvl="0"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Crea nuevos derechos para los docentes: al </a:t>
            </a:r>
            <a:r>
              <a:rPr lang="es-CL" sz="1600" b="1" u="sng"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acompañamiento en los primeros años de ejercicio y a la formación continua</a:t>
            </a: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lvl="0"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lvl="0" algn="just"/>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Beneficia a todas las educadoras y docentes que realicen clases en jardines infantiles, salas cunas, escuelas y liceos que reciben financiamiento del Estado (de forma gradual).</a:t>
            </a: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8" name="Rectángulo 1"/>
          <p:cNvSpPr>
            <a:spLocks noChangeArrowheads="1"/>
          </p:cNvSpPr>
          <p:nvPr/>
        </p:nvSpPr>
        <p:spPr bwMode="auto">
          <a:xfrm>
            <a:off x="401886" y="2852937"/>
            <a:ext cx="1998222"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s-ES" sz="2400" b="1" dirty="0">
                <a:solidFill>
                  <a:schemeClr val="bg1"/>
                </a:solidFill>
                <a:latin typeface="Verdana" panose="020B0604030504040204" pitchFamily="34" charset="0"/>
                <a:ea typeface="Verdana" panose="020B0604030504040204" pitchFamily="34" charset="0"/>
                <a:cs typeface="Verdana" panose="020B0604030504040204" pitchFamily="34" charset="0"/>
              </a:rPr>
              <a:t>Claves</a:t>
            </a:r>
            <a:r>
              <a:rPr lang="es-ES" sz="2400" dirty="0">
                <a:solidFill>
                  <a:schemeClr val="bg1"/>
                </a:solidFill>
                <a:latin typeface="Verdana" panose="020B0604030504040204" pitchFamily="34" charset="0"/>
                <a:ea typeface="Verdana" panose="020B0604030504040204" pitchFamily="34" charset="0"/>
                <a:cs typeface="Verdana" panose="020B0604030504040204" pitchFamily="34" charset="0"/>
              </a:rPr>
              <a:t> del </a:t>
            </a:r>
            <a:r>
              <a:rPr lang="es-ES" sz="2400" b="1" dirty="0">
                <a:solidFill>
                  <a:schemeClr val="bg1"/>
                </a:solidFill>
                <a:latin typeface="Verdana" panose="020B0604030504040204" pitchFamily="34" charset="0"/>
                <a:ea typeface="Verdana" panose="020B0604030504040204" pitchFamily="34" charset="0"/>
                <a:cs typeface="Verdana" panose="020B0604030504040204" pitchFamily="34" charset="0"/>
              </a:rPr>
              <a:t>SDPD</a:t>
            </a: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5217" y="2"/>
            <a:ext cx="1152525"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02077" y="3725744"/>
            <a:ext cx="936104" cy="928615"/>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317541" y="1313200"/>
            <a:ext cx="936104" cy="928615"/>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317541" y="4872667"/>
            <a:ext cx="936104" cy="928615"/>
          </a:xfrm>
          <a:prstGeom prst="rect">
            <a:avLst/>
          </a:prstGeom>
        </p:spPr>
      </p:pic>
      <p:pic>
        <p:nvPicPr>
          <p:cNvPr id="5" name="Imagen 4"/>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317541" y="2495242"/>
            <a:ext cx="936104" cy="928615"/>
          </a:xfrm>
          <a:prstGeom prst="rect">
            <a:avLst/>
          </a:prstGeom>
        </p:spPr>
      </p:pic>
    </p:spTree>
    <p:extLst>
      <p:ext uri="{BB962C8B-B14F-4D97-AF65-F5344CB8AC3E}">
        <p14:creationId xmlns:p14="http://schemas.microsoft.com/office/powerpoint/2010/main" val="377263952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a:spLocks noChangeArrowheads="1"/>
          </p:cNvSpPr>
          <p:nvPr/>
        </p:nvSpPr>
        <p:spPr bwMode="auto">
          <a:xfrm>
            <a:off x="-1" y="-2381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11" name="Rectángulo 1"/>
          <p:cNvSpPr>
            <a:spLocks noChangeArrowheads="1"/>
          </p:cNvSpPr>
          <p:nvPr/>
        </p:nvSpPr>
        <p:spPr bwMode="auto">
          <a:xfrm>
            <a:off x="409544" y="908720"/>
            <a:ext cx="2319867"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Inducción</a:t>
            </a:r>
            <a:endPar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rPr>
              <a:t>Y </a:t>
            </a: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Mentoría</a:t>
            </a:r>
          </a:p>
        </p:txBody>
      </p:sp>
      <p:pic>
        <p:nvPicPr>
          <p:cNvPr id="7171"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CuadroTexto 1"/>
          <p:cNvSpPr txBox="1"/>
          <p:nvPr/>
        </p:nvSpPr>
        <p:spPr>
          <a:xfrm>
            <a:off x="4139934" y="476672"/>
            <a:ext cx="7200179" cy="2092881"/>
          </a:xfrm>
          <a:prstGeom prst="rect">
            <a:avLst/>
          </a:prstGeom>
          <a:noFill/>
        </p:spPr>
        <p:txBody>
          <a:bodyPr wrap="square" rtlCol="0">
            <a:spAutoFit/>
          </a:bodyPr>
          <a:lstStyle/>
          <a:p>
            <a:pPr algn="just"/>
            <a:r>
              <a:rPr lang="es-ES_tradnl" altLang="es-ES_tradnl" sz="16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Inducción:</a:t>
            </a:r>
          </a:p>
          <a:p>
            <a:pPr algn="just"/>
            <a:endParaRPr lang="es-ES_tradn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Lo que aprenden los docentes en sus primeros años de ejercicio es clave para su futuro desempeño profesional. Para apoyarles en esta etapa trascendental, el Ministerio de Educación cuenta con el Programa de Inducción y Mentorías, el cual busca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potenciar a los docentes en sus primeros años </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y apoyar su inserción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en las comunidades educativas.</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Tiene un carácter formativo y no probatorio.</a:t>
            </a:r>
          </a:p>
          <a:p>
            <a:r>
              <a:rPr lang="es-CL" sz="14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p>
        </p:txBody>
      </p:sp>
      <p:sp>
        <p:nvSpPr>
          <p:cNvPr id="3" name="CuadroTexto 2"/>
          <p:cNvSpPr txBox="1"/>
          <p:nvPr/>
        </p:nvSpPr>
        <p:spPr>
          <a:xfrm>
            <a:off x="4152405" y="2595677"/>
            <a:ext cx="7272808" cy="3385542"/>
          </a:xfrm>
          <a:prstGeom prst="rect">
            <a:avLst/>
          </a:prstGeom>
          <a:noFill/>
        </p:spPr>
        <p:txBody>
          <a:bodyPr wrap="square" rtlCol="0">
            <a:spAutoFit/>
          </a:bodyPr>
          <a:lstStyle/>
          <a:p>
            <a:pPr algn="just"/>
            <a:endParaRPr lang="es-ES_tradnl" altLang="es-ES_tradnl" sz="16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ES_tradnl" altLang="es-ES_tradnl" sz="1400" b="1"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Mentoría:</a:t>
            </a:r>
            <a:endParaRPr lang="es-ES_tradn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endParaRPr lang="es-ES_tradn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Las mentorías son la </a:t>
            </a:r>
            <a:r>
              <a:rPr lang="es-CL" sz="14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estrategia principal del sistema de inducción. </a:t>
            </a:r>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Consisten en el acompañamiento que realizan profesores experimentados, con formación específica para ejercer como mentores, a los docentes principiantes durante el primer o segundo año de ejercicio (siempre que no hayan participado previamente de una mentoría). Este proceso se desarrolla entre </a:t>
            </a:r>
            <a:r>
              <a:rPr lang="es-ES_tradn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profesores que realizan trabajo en aula.</a:t>
            </a:r>
          </a:p>
          <a:p>
            <a:pPr algn="just"/>
            <a:endParaRPr lang="es-ES_tradnl" sz="1400" strike="sngStrike"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algn="just"/>
            <a:r>
              <a:rPr lang="es-CL" sz="14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En aquellas zonas en que no sea posible asignar un mentor, el CPEIP implementará programas y actividades especiales para apoyar la adecuada inmersión profesional de los docentes principiantes que lo soliciten.</a:t>
            </a:r>
          </a:p>
          <a:p>
            <a:pPr algn="just"/>
            <a:endParaRPr lang="es-CL" sz="1400" strike="sngStrike"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endParaRPr lang="es-CL" sz="1600" dirty="0">
              <a:latin typeface="Verdana" panose="020B0604030504040204" pitchFamily="34" charset="0"/>
              <a:ea typeface="Verdana" panose="020B0604030504040204" pitchFamily="34" charset="0"/>
              <a:cs typeface="Verdana" panose="020B0604030504040204" pitchFamily="34" charset="0"/>
            </a:endParaRPr>
          </a:p>
        </p:txBody>
      </p:sp>
      <p:pic>
        <p:nvPicPr>
          <p:cNvPr id="4" name="Imagen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3392" y="1887309"/>
            <a:ext cx="3209352" cy="46531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474" y="637195"/>
            <a:ext cx="3374310" cy="2098678"/>
          </a:xfrm>
          <a:prstGeom prst="rect">
            <a:avLst/>
          </a:prstGeom>
        </p:spPr>
      </p:pic>
      <p:sp>
        <p:nvSpPr>
          <p:cNvPr id="4" name="CuadroTexto 3"/>
          <p:cNvSpPr txBox="1"/>
          <p:nvPr/>
        </p:nvSpPr>
        <p:spPr>
          <a:xfrm>
            <a:off x="1127448" y="1094754"/>
            <a:ext cx="3024337" cy="1384995"/>
          </a:xfrm>
          <a:prstGeom prst="rect">
            <a:avLst/>
          </a:prstGeom>
          <a:noFill/>
        </p:spPr>
        <p:txBody>
          <a:bodyPr wrap="square" rtlCol="0">
            <a:spAutoFit/>
          </a:bodyPr>
          <a:lstStyle/>
          <a:p>
            <a:r>
              <a:rPr lang="es-CL" sz="2800" b="1" dirty="0">
                <a:solidFill>
                  <a:schemeClr val="bg1"/>
                </a:solidFill>
                <a:latin typeface="Verdana" panose="020B0604030504040204" pitchFamily="34" charset="0"/>
                <a:ea typeface="Verdana" panose="020B0604030504040204" pitchFamily="34" charset="0"/>
                <a:cs typeface="Verdana" panose="020B0604030504040204" pitchFamily="34" charset="0"/>
              </a:rPr>
              <a:t>Inducción y </a:t>
            </a:r>
            <a:r>
              <a:rPr lang="es-CL" sz="2800" b="1" dirty="0" err="1">
                <a:solidFill>
                  <a:schemeClr val="bg1"/>
                </a:solidFill>
                <a:latin typeface="Verdana" panose="020B0604030504040204" pitchFamily="34" charset="0"/>
                <a:ea typeface="Verdana" panose="020B0604030504040204" pitchFamily="34" charset="0"/>
                <a:cs typeface="Verdana" panose="020B0604030504040204" pitchFamily="34" charset="0"/>
              </a:rPr>
              <a:t>mentoría</a:t>
            </a:r>
            <a:endParaRPr lang="es-CL"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uadroTexto 6"/>
          <p:cNvSpPr txBox="1"/>
          <p:nvPr/>
        </p:nvSpPr>
        <p:spPr>
          <a:xfrm>
            <a:off x="899542" y="4688507"/>
            <a:ext cx="2880320" cy="1477328"/>
          </a:xfrm>
          <a:prstGeom prst="rect">
            <a:avLst/>
          </a:prstGeom>
          <a:noFill/>
        </p:spPr>
        <p:txBody>
          <a:bodyPr wrap="square" rtlCol="0">
            <a:spAutoFit/>
          </a:bodyPr>
          <a:lstStyle/>
          <a:p>
            <a:r>
              <a:rPr lang="es-CL" b="1" dirty="0">
                <a:solidFill>
                  <a:schemeClr val="tx1">
                    <a:lumMod val="65000"/>
                    <a:lumOff val="35000"/>
                  </a:schemeClr>
                </a:solidFill>
                <a:latin typeface="Verdana"/>
                <a:cs typeface="Verdana"/>
              </a:rPr>
              <a:t>Componente 2:</a:t>
            </a:r>
          </a:p>
          <a:p>
            <a:r>
              <a:rPr lang="es-CL" dirty="0">
                <a:solidFill>
                  <a:schemeClr val="tx1">
                    <a:lumMod val="65000"/>
                    <a:lumOff val="35000"/>
                  </a:schemeClr>
                </a:solidFill>
                <a:latin typeface="Verdana"/>
                <a:cs typeface="Verdana"/>
              </a:rPr>
              <a:t>Inducción y </a:t>
            </a:r>
            <a:r>
              <a:rPr lang="es-CL" dirty="0" err="1">
                <a:solidFill>
                  <a:schemeClr val="tx1">
                    <a:lumMod val="65000"/>
                    <a:lumOff val="35000"/>
                  </a:schemeClr>
                </a:solidFill>
                <a:latin typeface="Verdana"/>
                <a:cs typeface="Verdana"/>
              </a:rPr>
              <a:t>mentoría</a:t>
            </a:r>
            <a:r>
              <a:rPr lang="es-CL" dirty="0">
                <a:solidFill>
                  <a:schemeClr val="tx1">
                    <a:lumMod val="65000"/>
                    <a:lumOff val="35000"/>
                  </a:schemeClr>
                </a:solidFill>
                <a:latin typeface="Verdana"/>
                <a:cs typeface="Verdana"/>
              </a:rPr>
              <a:t> para  docentes principiantes</a:t>
            </a:r>
          </a:p>
          <a:p>
            <a:endParaRPr lang="es-CL" dirty="0">
              <a:solidFill>
                <a:schemeClr val="tx1">
                  <a:lumMod val="65000"/>
                  <a:lumOff val="35000"/>
                </a:schemeClr>
              </a:solidFill>
            </a:endParaRPr>
          </a:p>
        </p:txBody>
      </p:sp>
      <p:sp>
        <p:nvSpPr>
          <p:cNvPr id="9" name="CuadroTexto 8"/>
          <p:cNvSpPr txBox="1"/>
          <p:nvPr/>
        </p:nvSpPr>
        <p:spPr>
          <a:xfrm>
            <a:off x="899542" y="3306639"/>
            <a:ext cx="2185541" cy="1200329"/>
          </a:xfrm>
          <a:prstGeom prst="rect">
            <a:avLst/>
          </a:prstGeom>
          <a:noFill/>
        </p:spPr>
        <p:txBody>
          <a:bodyPr wrap="square" rtlCol="0">
            <a:spAutoFit/>
          </a:bodyPr>
          <a:lstStyle/>
          <a:p>
            <a:r>
              <a:rPr lang="es-CL" b="1" dirty="0">
                <a:solidFill>
                  <a:schemeClr val="tx1">
                    <a:lumMod val="65000"/>
                    <a:lumOff val="35000"/>
                  </a:schemeClr>
                </a:solidFill>
                <a:latin typeface="Verdana"/>
                <a:cs typeface="Verdana"/>
              </a:rPr>
              <a:t>Componente 1:</a:t>
            </a:r>
          </a:p>
          <a:p>
            <a:r>
              <a:rPr lang="es-CL" dirty="0">
                <a:solidFill>
                  <a:schemeClr val="tx1">
                    <a:lumMod val="65000"/>
                    <a:lumOff val="35000"/>
                  </a:schemeClr>
                </a:solidFill>
                <a:latin typeface="Verdana"/>
                <a:cs typeface="Verdana"/>
              </a:rPr>
              <a:t>Formación de mentores</a:t>
            </a:r>
          </a:p>
          <a:p>
            <a:endParaRPr lang="es-CL" dirty="0">
              <a:solidFill>
                <a:schemeClr val="tx1">
                  <a:lumMod val="65000"/>
                  <a:lumOff val="35000"/>
                </a:schemeClr>
              </a:solidFill>
            </a:endParaRPr>
          </a:p>
        </p:txBody>
      </p:sp>
      <p:sp>
        <p:nvSpPr>
          <p:cNvPr id="10" name="CuadroTexto 9"/>
          <p:cNvSpPr txBox="1"/>
          <p:nvPr/>
        </p:nvSpPr>
        <p:spPr>
          <a:xfrm>
            <a:off x="5159896" y="764704"/>
            <a:ext cx="5904656" cy="4770537"/>
          </a:xfrm>
          <a:prstGeom prst="rect">
            <a:avLst/>
          </a:prstGeom>
          <a:noFill/>
        </p:spPr>
        <p:txBody>
          <a:bodyPr wrap="square" rtlCol="0">
            <a:spAutoFit/>
          </a:bodyPr>
          <a:lstStyle/>
          <a:p>
            <a:pPr algn="just"/>
            <a:r>
              <a:rPr lang="es-ES_tradnl" altLang="es-ES_tradnl"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Objetivos:</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algn="just"/>
            <a:endPar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Fortalecer capacidades profesionales de los docentes, acompañándolos en la inmersión al ejercicio profesional por medio de un proceso de acompañamiento en su establecimiento.</a:t>
            </a:r>
          </a:p>
          <a:p>
            <a:pPr algn="just"/>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a:t>
            </a:r>
          </a:p>
          <a:p>
            <a:pPr marL="285750" indent="-285750">
              <a:buFontTx/>
              <a:buChar char="-"/>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Identificar y apoyar capacidades profesionales de los docentes destacados (potenciales mentores), a fin de mejorar la conducción y desarrollo de los procesos de enseñanza a partir del trabajo colaborativo en la escuela.</a:t>
            </a:r>
          </a:p>
          <a:p>
            <a:pPr marL="285750" indent="-285750">
              <a:buFontTx/>
              <a:buChar char="-"/>
            </a:pP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buFontTx/>
              <a:buChar char="-"/>
            </a:pPr>
            <a:r>
              <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Apoyar a los establecimientos escolares a través de un sistema que apoye la retención en los primeros años de ejercicio, promueva el desarrollo profesional de principiantes y mentores, y genere espacios de colaboración profesional.</a:t>
            </a:r>
            <a:endPar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a:p>
            <a:endParaRPr lang="es-CL"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7" name="Conector recto 16"/>
          <p:cNvCxnSpPr/>
          <p:nvPr/>
        </p:nvCxnSpPr>
        <p:spPr>
          <a:xfrm>
            <a:off x="4674629" y="637195"/>
            <a:ext cx="30271" cy="5744133"/>
          </a:xfrm>
          <a:prstGeom prst="line">
            <a:avLst/>
          </a:prstGeom>
          <a:ln>
            <a:solidFill>
              <a:srgbClr val="00A69C"/>
            </a:solidFill>
          </a:ln>
        </p:spPr>
        <p:style>
          <a:lnRef idx="1">
            <a:schemeClr val="accent1"/>
          </a:lnRef>
          <a:fillRef idx="0">
            <a:schemeClr val="accent1"/>
          </a:fillRef>
          <a:effectRef idx="0">
            <a:schemeClr val="accent1"/>
          </a:effectRef>
          <a:fontRef idx="minor">
            <a:schemeClr val="tx1"/>
          </a:fontRef>
        </p:style>
      </p:cxnSp>
      <p:pic>
        <p:nvPicPr>
          <p:cNvPr id="12" name="Imagen 1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flipH="1">
            <a:off x="1948024" y="2768173"/>
            <a:ext cx="684453" cy="228779"/>
          </a:xfrm>
          <a:prstGeom prst="rect">
            <a:avLst/>
          </a:prstGeom>
        </p:spPr>
      </p:pic>
      <p:pic>
        <p:nvPicPr>
          <p:cNvPr id="20" name="Imagen 19"/>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rot="408154">
            <a:off x="9857611" y="262785"/>
            <a:ext cx="853071" cy="716158"/>
          </a:xfrm>
          <a:prstGeom prst="rect">
            <a:avLst/>
          </a:prstGeom>
        </p:spPr>
      </p:pic>
      <p:pic>
        <p:nvPicPr>
          <p:cNvPr id="22" name="Imagen 2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313306" y="5466375"/>
            <a:ext cx="563930" cy="563930"/>
          </a:xfrm>
          <a:prstGeom prst="rect">
            <a:avLst/>
          </a:prstGeom>
        </p:spPr>
      </p:pic>
      <p:pic>
        <p:nvPicPr>
          <p:cNvPr id="24" name="Imagen 23"/>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rot="20705832">
            <a:off x="8065702" y="5294284"/>
            <a:ext cx="615835" cy="838709"/>
          </a:xfrm>
          <a:prstGeom prst="rect">
            <a:avLst/>
          </a:prstGeom>
        </p:spPr>
      </p:pic>
      <p:pic>
        <p:nvPicPr>
          <p:cNvPr id="25" name="Imagen 24"/>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10750094" y="4587006"/>
            <a:ext cx="981917" cy="856323"/>
          </a:xfrm>
          <a:prstGeom prst="rect">
            <a:avLst/>
          </a:prstGeom>
        </p:spPr>
      </p:pic>
      <p:pic>
        <p:nvPicPr>
          <p:cNvPr id="26" name="Imagen 25"/>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rot="1029552">
            <a:off x="11047178" y="1187775"/>
            <a:ext cx="529208" cy="72214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ángulo 13"/>
          <p:cNvSpPr>
            <a:spLocks noChangeArrowheads="1"/>
          </p:cNvSpPr>
          <p:nvPr/>
        </p:nvSpPr>
        <p:spPr bwMode="auto">
          <a:xfrm flipH="1">
            <a:off x="0" y="0"/>
            <a:ext cx="12192000" cy="1412776"/>
          </a:xfrm>
          <a:prstGeom prst="rect">
            <a:avLst/>
          </a:prstGeom>
          <a:solidFill>
            <a:srgbClr val="00A69C"/>
          </a:solidFill>
          <a:ln w="9525">
            <a:noFill/>
            <a:miter lim="800000"/>
            <a:headEnd/>
            <a:tailEnd/>
          </a:ln>
          <a:effectLst/>
        </p:spPr>
        <p:txBody>
          <a:bodyPr anchor="ctr"/>
          <a:lstStyle/>
          <a:p>
            <a:pPr algn="ctr">
              <a:defRPr/>
            </a:pPr>
            <a:endParaRPr lang="es-ES" dirty="0">
              <a:solidFill>
                <a:schemeClr val="lt1"/>
              </a:solidFill>
              <a:latin typeface="+mn-lt"/>
              <a:ea typeface="+mn-ea"/>
              <a:cs typeface="+mn-cs"/>
            </a:endParaRP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ítulo 1"/>
          <p:cNvSpPr txBox="1">
            <a:spLocks/>
          </p:cNvSpPr>
          <p:nvPr/>
        </p:nvSpPr>
        <p:spPr bwMode="auto">
          <a:xfrm>
            <a:off x="1980940" y="206327"/>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s-CL" sz="3200" b="1" dirty="0">
                <a:solidFill>
                  <a:schemeClr val="bg1"/>
                </a:solidFill>
                <a:latin typeface="gobCL" pitchFamily="2" charset="0"/>
                <a:cs typeface="Verdana"/>
              </a:rPr>
              <a:t>Actores del proceso </a:t>
            </a:r>
          </a:p>
          <a:p>
            <a:r>
              <a:rPr lang="es-CL" sz="3200" dirty="0">
                <a:solidFill>
                  <a:schemeClr val="bg1"/>
                </a:solidFill>
                <a:latin typeface="gobCL" pitchFamily="2" charset="0"/>
                <a:cs typeface="Verdana"/>
              </a:rPr>
              <a:t>de</a:t>
            </a:r>
            <a:r>
              <a:rPr lang="es-CL" sz="3200" b="1" dirty="0">
                <a:solidFill>
                  <a:schemeClr val="bg1"/>
                </a:solidFill>
                <a:latin typeface="gobCL" pitchFamily="2" charset="0"/>
                <a:cs typeface="Verdana"/>
              </a:rPr>
              <a:t> </a:t>
            </a:r>
            <a:r>
              <a:rPr lang="es-CL" sz="3200" dirty="0">
                <a:solidFill>
                  <a:schemeClr val="bg1"/>
                </a:solidFill>
                <a:latin typeface="gobCL" pitchFamily="2" charset="0"/>
                <a:cs typeface="Verdana"/>
              </a:rPr>
              <a:t>inducción y mentoría</a:t>
            </a:r>
          </a:p>
        </p:txBody>
      </p:sp>
      <p:sp>
        <p:nvSpPr>
          <p:cNvPr id="8" name="Marcador de texto 2"/>
          <p:cNvSpPr txBox="1">
            <a:spLocks/>
          </p:cNvSpPr>
          <p:nvPr/>
        </p:nvSpPr>
        <p:spPr bwMode="auto">
          <a:xfrm>
            <a:off x="6644557" y="2170729"/>
            <a:ext cx="3384376" cy="639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charset="0"/>
                <a:cs typeface="ＭＳ Ｐゴシック" charset="-128"/>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charset="0"/>
                <a:cs typeface="ＭＳ Ｐゴシック" charset="-128"/>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0"/>
                <a:cs typeface="ＭＳ Ｐゴシック" charset="-128"/>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charset="0"/>
                <a:cs typeface="ＭＳ Ｐゴシック" charset="-128"/>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s-CL" sz="1800" dirty="0">
                <a:solidFill>
                  <a:srgbClr val="2A4C7F"/>
                </a:solidFill>
                <a:latin typeface="Verdana"/>
                <a:cs typeface="Verdana"/>
              </a:rPr>
              <a:t>DOCENTE </a:t>
            </a:r>
          </a:p>
          <a:p>
            <a:r>
              <a:rPr lang="es-CL" sz="1800" b="1" dirty="0">
                <a:solidFill>
                  <a:srgbClr val="2A4C7F"/>
                </a:solidFill>
                <a:latin typeface="Verdana"/>
                <a:cs typeface="Verdana"/>
              </a:rPr>
              <a:t>principiante</a:t>
            </a:r>
          </a:p>
        </p:txBody>
      </p:sp>
      <p:sp>
        <p:nvSpPr>
          <p:cNvPr id="9" name="Marcador de contenido 3"/>
          <p:cNvSpPr txBox="1">
            <a:spLocks/>
          </p:cNvSpPr>
          <p:nvPr/>
        </p:nvSpPr>
        <p:spPr>
          <a:xfrm>
            <a:off x="6704579" y="3021629"/>
            <a:ext cx="3329657" cy="28829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s-ES" sz="1600" dirty="0">
                <a:solidFill>
                  <a:schemeClr val="tx1">
                    <a:lumMod val="65000"/>
                    <a:lumOff val="35000"/>
                  </a:schemeClr>
                </a:solidFill>
                <a:latin typeface="Verdana"/>
                <a:cs typeface="Verdana"/>
              </a:rPr>
              <a:t>Es el docente de aula que cuenta con un título profesional de profesor(a) o educador(a) y  que </a:t>
            </a:r>
            <a:r>
              <a:rPr lang="es-ES" sz="1600" b="1" dirty="0">
                <a:solidFill>
                  <a:schemeClr val="tx1">
                    <a:lumMod val="65000"/>
                    <a:lumOff val="35000"/>
                  </a:schemeClr>
                </a:solidFill>
                <a:latin typeface="Verdana"/>
                <a:cs typeface="Verdana"/>
              </a:rPr>
              <a:t>no haya ejercido la función docente </a:t>
            </a:r>
            <a:r>
              <a:rPr lang="es-ES" sz="1600" dirty="0">
                <a:solidFill>
                  <a:schemeClr val="tx1">
                    <a:lumMod val="65000"/>
                    <a:lumOff val="35000"/>
                  </a:schemeClr>
                </a:solidFill>
                <a:latin typeface="Verdana"/>
                <a:cs typeface="Verdana"/>
              </a:rPr>
              <a:t>o la haya desempeñado por un año o menos, y siempre que no haya participado del Sistema de inducción.</a:t>
            </a:r>
            <a:endParaRPr lang="es-CL" sz="1600" dirty="0">
              <a:solidFill>
                <a:schemeClr val="tx1">
                  <a:lumMod val="65000"/>
                  <a:lumOff val="35000"/>
                </a:schemeClr>
              </a:solidFill>
              <a:latin typeface="Verdana"/>
              <a:cs typeface="Verdana"/>
            </a:endParaRPr>
          </a:p>
        </p:txBody>
      </p:sp>
      <p:sp>
        <p:nvSpPr>
          <p:cNvPr id="10" name="Marcador de texto 4"/>
          <p:cNvSpPr txBox="1">
            <a:spLocks/>
          </p:cNvSpPr>
          <p:nvPr/>
        </p:nvSpPr>
        <p:spPr>
          <a:xfrm>
            <a:off x="2001515" y="2144483"/>
            <a:ext cx="3744416" cy="639762"/>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s-CL" sz="1800" dirty="0">
                <a:solidFill>
                  <a:srgbClr val="2A4C7F"/>
                </a:solidFill>
                <a:latin typeface="Verdana"/>
                <a:cs typeface="Verdana"/>
              </a:rPr>
              <a:t>DOCENTE</a:t>
            </a:r>
            <a:r>
              <a:rPr lang="es-CL" sz="1800" b="1" dirty="0">
                <a:solidFill>
                  <a:srgbClr val="2A4C7F"/>
                </a:solidFill>
                <a:latin typeface="Verdana"/>
                <a:cs typeface="Verdana"/>
              </a:rPr>
              <a:t> </a:t>
            </a:r>
          </a:p>
          <a:p>
            <a:pPr marL="0" indent="0" algn="ctr">
              <a:buNone/>
            </a:pPr>
            <a:r>
              <a:rPr lang="es-CL" sz="1800" b="1" dirty="0">
                <a:solidFill>
                  <a:srgbClr val="2A4C7F"/>
                </a:solidFill>
                <a:latin typeface="Verdana"/>
                <a:cs typeface="Verdana"/>
              </a:rPr>
              <a:t>mentor(a)</a:t>
            </a:r>
          </a:p>
        </p:txBody>
      </p:sp>
      <p:sp>
        <p:nvSpPr>
          <p:cNvPr id="11" name="Marcador de contenido 5"/>
          <p:cNvSpPr txBox="1">
            <a:spLocks/>
          </p:cNvSpPr>
          <p:nvPr/>
        </p:nvSpPr>
        <p:spPr>
          <a:xfrm>
            <a:off x="2121615" y="3015620"/>
            <a:ext cx="3490645" cy="266382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ＭＳ Ｐゴシック" charset="-128"/>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128"/>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ＭＳ Ｐゴシック" charset="-128"/>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s-CL" sz="1600" dirty="0">
                <a:solidFill>
                  <a:schemeClr val="tx1">
                    <a:lumMod val="65000"/>
                    <a:lumOff val="35000"/>
                  </a:schemeClr>
                </a:solidFill>
                <a:latin typeface="Verdana"/>
                <a:cs typeface="Verdana"/>
              </a:rPr>
              <a:t>Docente de aula que cuenta con una </a:t>
            </a:r>
            <a:r>
              <a:rPr lang="es-CL" sz="1600" b="1" dirty="0">
                <a:solidFill>
                  <a:schemeClr val="tx1">
                    <a:lumMod val="65000"/>
                    <a:lumOff val="35000"/>
                  </a:schemeClr>
                </a:solidFill>
                <a:latin typeface="Verdana"/>
                <a:cs typeface="Verdana"/>
              </a:rPr>
              <a:t>formación idónea </a:t>
            </a:r>
            <a:r>
              <a:rPr lang="es-CL" sz="1600" dirty="0">
                <a:solidFill>
                  <a:schemeClr val="tx1">
                    <a:lumMod val="65000"/>
                    <a:lumOff val="35000"/>
                  </a:schemeClr>
                </a:solidFill>
                <a:latin typeface="Verdana"/>
                <a:cs typeface="Verdana"/>
              </a:rPr>
              <a:t>para conducir el proceso de inducción al inicio del ejercicio profesional de los docentes principiantes y para promover el desarrollo profesional que fomente el trabajo colaborativo y retroalimentación pedagógica.</a:t>
            </a:r>
          </a:p>
          <a:p>
            <a:endParaRPr lang="es-CL" sz="1600" dirty="0">
              <a:solidFill>
                <a:schemeClr val="tx1">
                  <a:lumMod val="65000"/>
                  <a:lumOff val="35000"/>
                </a:schemeClr>
              </a:solidFill>
              <a:latin typeface="Verdana"/>
              <a:cs typeface="Verdana"/>
            </a:endParaRPr>
          </a:p>
        </p:txBody>
      </p:sp>
      <p:pic>
        <p:nvPicPr>
          <p:cNvPr id="16" name="Imagen 1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5400000" flipH="1">
            <a:off x="5552949" y="3411017"/>
            <a:ext cx="684453" cy="228779"/>
          </a:xfrm>
          <a:prstGeom prst="rect">
            <a:avLst/>
          </a:prstGeom>
        </p:spPr>
      </p:pic>
      <p:pic>
        <p:nvPicPr>
          <p:cNvPr id="17" name="Imagen 1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6200000" flipH="1">
            <a:off x="5926897" y="3411016"/>
            <a:ext cx="684453" cy="228779"/>
          </a:xfrm>
          <a:prstGeom prst="rect">
            <a:avLst/>
          </a:prstGeom>
        </p:spPr>
      </p:pic>
      <p:pic>
        <p:nvPicPr>
          <p:cNvPr id="2" name="Imagen 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631628" y="1141283"/>
            <a:ext cx="2034685" cy="4684409"/>
          </a:xfrm>
          <a:prstGeom prst="rect">
            <a:avLst/>
          </a:prstGeom>
        </p:spPr>
      </p:pic>
      <p:pic>
        <p:nvPicPr>
          <p:cNvPr id="3" name="Imagen 2"/>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flipH="1">
            <a:off x="456872" y="1115037"/>
            <a:ext cx="1792793" cy="4710655"/>
          </a:xfrm>
          <a:prstGeom prst="rect">
            <a:avLst/>
          </a:prstGeom>
        </p:spPr>
      </p:pic>
    </p:spTree>
    <p:extLst>
      <p:ext uri="{BB962C8B-B14F-4D97-AF65-F5344CB8AC3E}">
        <p14:creationId xmlns:p14="http://schemas.microsoft.com/office/powerpoint/2010/main" val="112983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0"/>
            <a:ext cx="3541858" cy="6831654"/>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750698" y="1004570"/>
            <a:ext cx="2084225" cy="1231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2800" b="1" dirty="0">
                <a:solidFill>
                  <a:schemeClr val="bg1"/>
                </a:solidFill>
                <a:latin typeface="Verdana" panose="020B0604030504040204" pitchFamily="34" charset="0"/>
                <a:ea typeface="Verdana" panose="020B0604030504040204" pitchFamily="34" charset="0"/>
                <a:cs typeface="Verdana" panose="020B0604030504040204" pitchFamily="34" charset="0"/>
              </a:rPr>
              <a:t>Aspectos</a:t>
            </a:r>
            <a:r>
              <a:rPr lang="es-ES"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lgn="ctr"/>
            <a:r>
              <a:rPr lang="es-ES" dirty="0">
                <a:solidFill>
                  <a:schemeClr val="bg1"/>
                </a:solidFill>
                <a:latin typeface="Verdana" panose="020B0604030504040204" pitchFamily="34" charset="0"/>
                <a:ea typeface="Verdana" panose="020B0604030504040204" pitchFamily="34" charset="0"/>
                <a:cs typeface="Verdana" panose="020B0604030504040204" pitchFamily="34" charset="0"/>
              </a:rPr>
              <a:t>Generales del</a:t>
            </a:r>
          </a:p>
          <a:p>
            <a:pPr algn="ctr"/>
            <a:r>
              <a:rPr lang="es-ES" sz="2800" dirty="0">
                <a:solidFill>
                  <a:schemeClr val="bg1"/>
                </a:solidFill>
                <a:latin typeface="Verdana" panose="020B0604030504040204" pitchFamily="34" charset="0"/>
                <a:ea typeface="Verdana" panose="020B0604030504040204" pitchFamily="34" charset="0"/>
                <a:cs typeface="Verdana" panose="020B0604030504040204" pitchFamily="34" charset="0"/>
              </a:rPr>
              <a:t>Sistema</a:t>
            </a: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5"/>
          <p:cNvSpPr txBox="1"/>
          <p:nvPr/>
        </p:nvSpPr>
        <p:spPr>
          <a:xfrm>
            <a:off x="4799858" y="837189"/>
            <a:ext cx="5976662" cy="4503797"/>
          </a:xfrm>
          <a:prstGeom prst="rect">
            <a:avLst/>
          </a:prstGeom>
          <a:noFill/>
        </p:spPr>
        <p:txBody>
          <a:bodyPr wrap="square">
            <a:spAutoFit/>
          </a:bodyPr>
          <a:lstStyle/>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Busca facilitar la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inserción del docente principiante en la comunidad educativa </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y apoyar su desarrollo profesional.</a:t>
            </a:r>
          </a:p>
          <a:p>
            <a:pPr marL="285750" indent="-285750" algn="just" fontAlgn="auto">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Tiene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carácter formativo</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realiza durante el primer o segundo año de ejercicio profesional, con una duración de diez meses.</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Se  realiza en horario alterno al horario laboral, destinando un mínimo de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4 a un máximo de 6 hrs. semanales.</a:t>
            </a:r>
          </a:p>
          <a:p>
            <a:pPr marL="285750" indent="-285750" algn="just" fontAlgn="auto">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Los establecimientos de Desempeño Alto* y aquellos que han fluctuado entre esta categoría y la de Desempeño Medio* en los últimos tres años, pueden implementar </a:t>
            </a:r>
            <a:r>
              <a:rPr lang="es-ES" sz="16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sus propios procesos de inducción</a:t>
            </a:r>
            <a:r>
              <a:rPr lang="es-ES" sz="1600"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rPr>
              <a:t>, previa firma de convenio con el Mineduc. </a:t>
            </a:r>
          </a:p>
        </p:txBody>
      </p:sp>
      <p:sp>
        <p:nvSpPr>
          <p:cNvPr id="9" name="CuadroTexto 8">
            <a:extLst>
              <a:ext uri="{FF2B5EF4-FFF2-40B4-BE49-F238E27FC236}">
                <a16:creationId xmlns:a16="http://schemas.microsoft.com/office/drawing/2014/main" id="{68663BEF-5BFD-4FD7-9EC9-8737CB65A274}"/>
              </a:ext>
            </a:extLst>
          </p:cNvPr>
          <p:cNvSpPr txBox="1"/>
          <p:nvPr/>
        </p:nvSpPr>
        <p:spPr>
          <a:xfrm>
            <a:off x="5015880" y="5877275"/>
            <a:ext cx="5580112" cy="276999"/>
          </a:xfrm>
          <a:prstGeom prst="rect">
            <a:avLst/>
          </a:prstGeom>
          <a:noFill/>
        </p:spPr>
        <p:txBody>
          <a:bodyPr wrap="square" rtlCol="0">
            <a:spAutoFit/>
          </a:bodyPr>
          <a:lstStyle/>
          <a:p>
            <a:r>
              <a:rPr lang="es-ES" sz="1200" dirty="0">
                <a:solidFill>
                  <a:srgbClr val="E73346"/>
                </a:solidFill>
                <a:latin typeface="Verdana"/>
                <a:cs typeface="Verdana"/>
              </a:rPr>
              <a:t>* Categoría que entrega la </a:t>
            </a:r>
            <a:r>
              <a:rPr lang="es-ES" sz="1200" b="1" dirty="0">
                <a:solidFill>
                  <a:srgbClr val="E73346"/>
                </a:solidFill>
                <a:latin typeface="Verdana"/>
                <a:cs typeface="Verdana"/>
              </a:rPr>
              <a:t>Agencia de Calidad de la Educación</a:t>
            </a:r>
            <a:r>
              <a:rPr lang="es-ES" sz="1200" dirty="0">
                <a:solidFill>
                  <a:srgbClr val="E73346"/>
                </a:solidFill>
                <a:latin typeface="Verdana"/>
                <a:cs typeface="Verdana"/>
              </a:rPr>
              <a:t>.</a:t>
            </a:r>
            <a:endParaRPr lang="es-CL" sz="1200" dirty="0">
              <a:solidFill>
                <a:srgbClr val="E73346"/>
              </a:solidFill>
              <a:latin typeface="Verdana"/>
              <a:cs typeface="Verdana"/>
            </a:endParaRPr>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842061" y="87971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842061" y="1671797"/>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3" name="Triángulo rectángulo 12">
            <a:extLst>
              <a:ext uri="{FF2B5EF4-FFF2-40B4-BE49-F238E27FC236}">
                <a16:creationId xmlns:a16="http://schemas.microsoft.com/office/drawing/2014/main" id="{8BC4BAE0-6F20-42B8-8478-4F09F2E1F95E}"/>
              </a:ext>
            </a:extLst>
          </p:cNvPr>
          <p:cNvSpPr/>
          <p:nvPr/>
        </p:nvSpPr>
        <p:spPr>
          <a:xfrm rot="13500000">
            <a:off x="4842061" y="216301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4" name="Triángulo rectángulo 13">
            <a:extLst>
              <a:ext uri="{FF2B5EF4-FFF2-40B4-BE49-F238E27FC236}">
                <a16:creationId xmlns:a16="http://schemas.microsoft.com/office/drawing/2014/main" id="{8BC4BAE0-6F20-42B8-8478-4F09F2E1F95E}"/>
              </a:ext>
            </a:extLst>
          </p:cNvPr>
          <p:cNvSpPr/>
          <p:nvPr/>
        </p:nvSpPr>
        <p:spPr>
          <a:xfrm rot="13500000">
            <a:off x="4829216" y="2883088"/>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5" name="Triángulo rectángulo 14">
            <a:extLst>
              <a:ext uri="{FF2B5EF4-FFF2-40B4-BE49-F238E27FC236}">
                <a16:creationId xmlns:a16="http://schemas.microsoft.com/office/drawing/2014/main" id="{8BC4BAE0-6F20-42B8-8478-4F09F2E1F95E}"/>
              </a:ext>
            </a:extLst>
          </p:cNvPr>
          <p:cNvSpPr/>
          <p:nvPr/>
        </p:nvSpPr>
        <p:spPr>
          <a:xfrm rot="13500000">
            <a:off x="4829216" y="3891200"/>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853481" y="5183293"/>
            <a:ext cx="445608" cy="661660"/>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317">
            <a:off x="11353414" y="2106795"/>
            <a:ext cx="484915" cy="732320"/>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007768" y="5661247"/>
            <a:ext cx="674094" cy="685329"/>
          </a:xfrm>
          <a:prstGeom prst="rect">
            <a:avLst/>
          </a:prstGeom>
        </p:spPr>
      </p:pic>
      <p:pic>
        <p:nvPicPr>
          <p:cNvPr id="7" name="Imagen 6"/>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853481" y="294356"/>
            <a:ext cx="471487" cy="671512"/>
          </a:xfrm>
          <a:prstGeom prst="rect">
            <a:avLst/>
          </a:prstGeom>
        </p:spPr>
      </p:pic>
    </p:spTree>
    <p:extLst>
      <p:ext uri="{BB962C8B-B14F-4D97-AF65-F5344CB8AC3E}">
        <p14:creationId xmlns:p14="http://schemas.microsoft.com/office/powerpoint/2010/main" val="3967606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a:spLocks noChangeArrowheads="1"/>
          </p:cNvSpPr>
          <p:nvPr/>
        </p:nvSpPr>
        <p:spPr bwMode="auto">
          <a:xfrm>
            <a:off x="0" y="3"/>
            <a:ext cx="3529013" cy="6881813"/>
          </a:xfrm>
          <a:prstGeom prst="rect">
            <a:avLst/>
          </a:prstGeom>
          <a:solidFill>
            <a:srgbClr val="00A69C"/>
          </a:solidFill>
          <a:ln w="9525">
            <a:solidFill>
              <a:srgbClr val="F9F9E9"/>
            </a:solidFill>
            <a:miter lim="800000"/>
            <a:headEnd/>
            <a:tailEnd/>
          </a:ln>
          <a:effectLst>
            <a:outerShdw blurRad="40000" dist="23000" dir="5400000" rotWithShape="0">
              <a:srgbClr val="000000">
                <a:alpha val="34998"/>
              </a:srgbClr>
            </a:outerShdw>
          </a:effectLst>
        </p:spPr>
        <p:txBody>
          <a:bodyPr anchor="ctr"/>
          <a:lstStyle/>
          <a:p>
            <a:pPr algn="ctr">
              <a:defRPr/>
            </a:pPr>
            <a:endParaRPr lang="es-ES" dirty="0">
              <a:solidFill>
                <a:schemeClr val="lt1"/>
              </a:solidFill>
              <a:latin typeface="+mn-lt"/>
              <a:ea typeface="+mn-ea"/>
              <a:cs typeface="+mn-cs"/>
            </a:endParaRPr>
          </a:p>
        </p:txBody>
      </p:sp>
      <p:sp>
        <p:nvSpPr>
          <p:cNvPr id="6" name="Rectángulo 1"/>
          <p:cNvSpPr>
            <a:spLocks noChangeArrowheads="1"/>
          </p:cNvSpPr>
          <p:nvPr/>
        </p:nvSpPr>
        <p:spPr bwMode="auto">
          <a:xfrm>
            <a:off x="769618" y="1006299"/>
            <a:ext cx="1989775"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lgn="ctr"/>
            <a:r>
              <a:rPr lang="es-ES" sz="3600" b="1" dirty="0">
                <a:solidFill>
                  <a:schemeClr val="bg1"/>
                </a:solidFill>
                <a:latin typeface="gobCL" charset="0"/>
              </a:rPr>
              <a:t>Aspectos</a:t>
            </a:r>
            <a:r>
              <a:rPr lang="es-ES" dirty="0">
                <a:solidFill>
                  <a:schemeClr val="bg1"/>
                </a:solidFill>
                <a:latin typeface="gobCL" charset="0"/>
              </a:rPr>
              <a:t> </a:t>
            </a:r>
          </a:p>
          <a:p>
            <a:pPr algn="ctr"/>
            <a:r>
              <a:rPr lang="es-ES" dirty="0">
                <a:solidFill>
                  <a:schemeClr val="bg1"/>
                </a:solidFill>
                <a:latin typeface="gobCL Light" charset="0"/>
              </a:rPr>
              <a:t>Generales del</a:t>
            </a:r>
          </a:p>
          <a:p>
            <a:pPr algn="ctr"/>
            <a:r>
              <a:rPr lang="es-ES" sz="3600" dirty="0">
                <a:solidFill>
                  <a:schemeClr val="bg1"/>
                </a:solidFill>
                <a:latin typeface="gobCL Heavy" charset="0"/>
              </a:rPr>
              <a:t>Sistema</a:t>
            </a:r>
          </a:p>
        </p:txBody>
      </p:sp>
      <p:pic>
        <p:nvPicPr>
          <p:cNvPr id="6146" name="Imagen 4"/>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92313" y="3"/>
            <a:ext cx="1536700" cy="142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5"/>
          <p:cNvSpPr txBox="1"/>
          <p:nvPr/>
        </p:nvSpPr>
        <p:spPr>
          <a:xfrm>
            <a:off x="4871866" y="2060848"/>
            <a:ext cx="5500687" cy="2913618"/>
          </a:xfrm>
          <a:prstGeom prst="rect">
            <a:avLst/>
          </a:prstGeom>
          <a:noFill/>
        </p:spPr>
        <p:txBody>
          <a:bodyPr>
            <a:spAutoFit/>
          </a:bodyPr>
          <a:lstStyle/>
          <a:p>
            <a:pPr marL="285750" indent="-285750" algn="just" fontAlgn="auto">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a:cs typeface="Verdana"/>
              </a:rPr>
              <a:t>El mecanismo principal del sistema de inducción son las Mentorías, realizadas por </a:t>
            </a:r>
            <a:r>
              <a:rPr lang="es-ES" sz="1600" b="1" dirty="0">
                <a:solidFill>
                  <a:schemeClr val="tx1">
                    <a:lumMod val="65000"/>
                    <a:lumOff val="35000"/>
                  </a:schemeClr>
                </a:solidFill>
                <a:latin typeface="Verdana"/>
                <a:cs typeface="Verdana"/>
              </a:rPr>
              <a:t>docentes formados </a:t>
            </a:r>
            <a:r>
              <a:rPr lang="es-ES" sz="1600" dirty="0">
                <a:solidFill>
                  <a:schemeClr val="tx1">
                    <a:lumMod val="65000"/>
                    <a:lumOff val="35000"/>
                  </a:schemeClr>
                </a:solidFill>
                <a:latin typeface="Verdana"/>
                <a:cs typeface="Verdana"/>
              </a:rPr>
              <a:t>para tal efecto.</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a:cs typeface="Verdana"/>
              </a:rPr>
              <a:t>Tanto el docente principiante como el docente  mentor, reciben una asignación por el  proceso de inducción, financiada  por el  Ministerio de Educación. </a:t>
            </a:r>
          </a:p>
          <a:p>
            <a:pPr marL="285750" indent="-285750" algn="just" eaLnBrk="1" fontAlgn="auto" hangingPunct="1">
              <a:spcBef>
                <a:spcPts val="1400"/>
              </a:spcBef>
              <a:spcAft>
                <a:spcPts val="0"/>
              </a:spcAft>
              <a:buClr>
                <a:schemeClr val="bg1"/>
              </a:buClr>
              <a:buSzPct val="140000"/>
              <a:buFont typeface="Arial" panose="020B0604020202020204" pitchFamily="34" charset="0"/>
              <a:buChar char="•"/>
              <a:defRPr sz="1800"/>
            </a:pPr>
            <a:r>
              <a:rPr lang="es-ES" sz="1600" dirty="0">
                <a:solidFill>
                  <a:schemeClr val="tx1">
                    <a:lumMod val="65000"/>
                    <a:lumOff val="35000"/>
                  </a:schemeClr>
                </a:solidFill>
                <a:latin typeface="Verdana"/>
                <a:cs typeface="Verdana"/>
              </a:rPr>
              <a:t>Desde 2017 y hasta 2022, el sistema funcionará con </a:t>
            </a:r>
            <a:r>
              <a:rPr lang="es-ES" sz="1600" b="1" dirty="0">
                <a:solidFill>
                  <a:schemeClr val="tx1">
                    <a:lumMod val="65000"/>
                    <a:lumOff val="35000"/>
                  </a:schemeClr>
                </a:solidFill>
                <a:latin typeface="Verdana"/>
                <a:cs typeface="Verdana"/>
              </a:rPr>
              <a:t>gradualidad, para llegar a cobertura total</a:t>
            </a:r>
            <a:r>
              <a:rPr lang="es-ES" sz="1600" dirty="0">
                <a:solidFill>
                  <a:schemeClr val="tx1">
                    <a:lumMod val="65000"/>
                    <a:lumOff val="35000"/>
                  </a:schemeClr>
                </a:solidFill>
                <a:latin typeface="Verdana"/>
                <a:cs typeface="Verdana"/>
              </a:rPr>
              <a:t>. </a:t>
            </a:r>
          </a:p>
        </p:txBody>
      </p:sp>
      <p:sp>
        <p:nvSpPr>
          <p:cNvPr id="10" name="Triángulo rectángulo 9">
            <a:extLst>
              <a:ext uri="{FF2B5EF4-FFF2-40B4-BE49-F238E27FC236}">
                <a16:creationId xmlns:a16="http://schemas.microsoft.com/office/drawing/2014/main" id="{8BC4BAE0-6F20-42B8-8478-4F09F2E1F95E}"/>
              </a:ext>
            </a:extLst>
          </p:cNvPr>
          <p:cNvSpPr/>
          <p:nvPr/>
        </p:nvSpPr>
        <p:spPr>
          <a:xfrm rot="13500000">
            <a:off x="4914069" y="2391879"/>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1" name="Triángulo rectángulo 10">
            <a:extLst>
              <a:ext uri="{FF2B5EF4-FFF2-40B4-BE49-F238E27FC236}">
                <a16:creationId xmlns:a16="http://schemas.microsoft.com/office/drawing/2014/main" id="{8BC4BAE0-6F20-42B8-8478-4F09F2E1F95E}"/>
              </a:ext>
            </a:extLst>
          </p:cNvPr>
          <p:cNvSpPr/>
          <p:nvPr/>
        </p:nvSpPr>
        <p:spPr>
          <a:xfrm rot="13500000">
            <a:off x="4914069" y="339999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sp>
        <p:nvSpPr>
          <p:cNvPr id="12" name="Triángulo rectángulo 11">
            <a:extLst>
              <a:ext uri="{FF2B5EF4-FFF2-40B4-BE49-F238E27FC236}">
                <a16:creationId xmlns:a16="http://schemas.microsoft.com/office/drawing/2014/main" id="{8BC4BAE0-6F20-42B8-8478-4F09F2E1F95E}"/>
              </a:ext>
            </a:extLst>
          </p:cNvPr>
          <p:cNvSpPr/>
          <p:nvPr/>
        </p:nvSpPr>
        <p:spPr>
          <a:xfrm rot="13500000">
            <a:off x="4914069" y="4480111"/>
            <a:ext cx="144463" cy="142875"/>
          </a:xfrm>
          <a:prstGeom prst="r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_tradnl" dirty="0"/>
          </a:p>
        </p:txBody>
      </p:sp>
      <p:pic>
        <p:nvPicPr>
          <p:cNvPr id="2" name="Imagen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408154">
            <a:off x="7541674" y="763242"/>
            <a:ext cx="853071" cy="716158"/>
          </a:xfrm>
          <a:prstGeom prst="rect">
            <a:avLst/>
          </a:prstGeom>
        </p:spPr>
      </p:pic>
      <p:pic>
        <p:nvPicPr>
          <p:cNvPr id="3" name="Imagen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899920" y="442370"/>
            <a:ext cx="563930" cy="563930"/>
          </a:xfrm>
          <a:prstGeom prst="rect">
            <a:avLst/>
          </a:prstGeom>
        </p:spPr>
      </p:pic>
      <p:pic>
        <p:nvPicPr>
          <p:cNvPr id="4" name="Imagen 3"/>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rot="20705832">
            <a:off x="8065702" y="5294284"/>
            <a:ext cx="615835" cy="838709"/>
          </a:xfrm>
          <a:prstGeom prst="rect">
            <a:avLst/>
          </a:prstGeom>
        </p:spPr>
      </p:pic>
      <p:pic>
        <p:nvPicPr>
          <p:cNvPr id="8" name="Imagen 7"/>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750094" y="4587006"/>
            <a:ext cx="981917" cy="856323"/>
          </a:xfrm>
          <a:prstGeom prst="rect">
            <a:avLst/>
          </a:prstGeom>
        </p:spPr>
      </p:pic>
      <p:pic>
        <p:nvPicPr>
          <p:cNvPr id="9" name="Imagen 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rot="1029552">
            <a:off x="10776520" y="476672"/>
            <a:ext cx="529208" cy="722148"/>
          </a:xfrm>
          <a:prstGeom prst="rect">
            <a:avLst/>
          </a:prstGeom>
        </p:spPr>
      </p:pic>
    </p:spTree>
    <p:extLst>
      <p:ext uri="{BB962C8B-B14F-4D97-AF65-F5344CB8AC3E}">
        <p14:creationId xmlns:p14="http://schemas.microsoft.com/office/powerpoint/2010/main" val="162893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Tema de Office">
  <a:themeElements>
    <a:clrScheme name="Personalizar 8">
      <a:dk1>
        <a:srgbClr val="000000"/>
      </a:dk1>
      <a:lt1>
        <a:srgbClr val="FFFFFF"/>
      </a:lt1>
      <a:dk2>
        <a:srgbClr val="1F497D"/>
      </a:dk2>
      <a:lt2>
        <a:srgbClr val="EEECE1"/>
      </a:lt2>
      <a:accent1>
        <a:srgbClr val="4F81BD"/>
      </a:accent1>
      <a:accent2>
        <a:srgbClr val="FEFEEF"/>
      </a:accent2>
      <a:accent3>
        <a:srgbClr val="9BBB59"/>
      </a:accent3>
      <a:accent4>
        <a:srgbClr val="C6C9CC"/>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Negro .thmx</Template>
  <TotalTime>15557</TotalTime>
  <Words>1336</Words>
  <Application>Microsoft Office PowerPoint</Application>
  <PresentationFormat>Panorámica</PresentationFormat>
  <Paragraphs>192</Paragraphs>
  <Slides>19</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19</vt:i4>
      </vt:variant>
    </vt:vector>
  </HeadingPairs>
  <TitlesOfParts>
    <vt:vector size="28" baseType="lpstr">
      <vt:lpstr>ＭＳ Ｐゴシック</vt:lpstr>
      <vt:lpstr>ＭＳ Ｐゴシック</vt:lpstr>
      <vt:lpstr>Arial</vt:lpstr>
      <vt:lpstr>Calibri</vt:lpstr>
      <vt:lpstr>gobCL</vt:lpstr>
      <vt:lpstr>gobCL Heavy</vt:lpstr>
      <vt:lpstr>gobCL Light</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Catalina Amenabar Gonzalez</dc:creator>
  <cp:lastModifiedBy>Sylvia Oriana Munoz Munoz</cp:lastModifiedBy>
  <cp:revision>589</cp:revision>
  <cp:lastPrinted>2018-04-10T14:42:04Z</cp:lastPrinted>
  <dcterms:created xsi:type="dcterms:W3CDTF">2016-07-28T22:00:55Z</dcterms:created>
  <dcterms:modified xsi:type="dcterms:W3CDTF">2018-11-16T15:45:47Z</dcterms:modified>
</cp:coreProperties>
</file>